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27"/>
  </p:notesMasterIdLst>
  <p:sldIdLst>
    <p:sldId id="325" r:id="rId2"/>
    <p:sldId id="274" r:id="rId3"/>
    <p:sldId id="281" r:id="rId4"/>
    <p:sldId id="845" r:id="rId5"/>
    <p:sldId id="261" r:id="rId6"/>
    <p:sldId id="327" r:id="rId7"/>
    <p:sldId id="272" r:id="rId8"/>
    <p:sldId id="287" r:id="rId9"/>
    <p:sldId id="849" r:id="rId10"/>
    <p:sldId id="262" r:id="rId11"/>
    <p:sldId id="847" r:id="rId12"/>
    <p:sldId id="626" r:id="rId13"/>
    <p:sldId id="278" r:id="rId14"/>
    <p:sldId id="850" r:id="rId15"/>
    <p:sldId id="635" r:id="rId16"/>
    <p:sldId id="852" r:id="rId17"/>
    <p:sldId id="621" r:id="rId18"/>
    <p:sldId id="841" r:id="rId19"/>
    <p:sldId id="627" r:id="rId20"/>
    <p:sldId id="837" r:id="rId21"/>
    <p:sldId id="843" r:id="rId22"/>
    <p:sldId id="838" r:id="rId23"/>
    <p:sldId id="631" r:id="rId24"/>
    <p:sldId id="851" r:id="rId25"/>
    <p:sldId id="844" r:id="rId2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450i5TP"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0000CC"/>
    <a:srgbClr val="0066FF"/>
    <a:srgbClr val="CC0000"/>
    <a:srgbClr val="CCCCFF"/>
    <a:srgbClr val="FFFF66"/>
    <a:srgbClr val="FF0000"/>
    <a:srgbClr val="C0C0C0"/>
    <a:srgbClr val="FF99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3" autoAdjust="0"/>
    <p:restoredTop sz="94660"/>
  </p:normalViewPr>
  <p:slideViewPr>
    <p:cSldViewPr snapToGrid="0">
      <p:cViewPr varScale="1">
        <p:scale>
          <a:sx n="103" d="100"/>
          <a:sy n="103" d="100"/>
        </p:scale>
        <p:origin x="176" y="336"/>
      </p:cViewPr>
      <p:guideLst>
        <p:guide orient="horz" pos="2120"/>
        <p:guide pos="3840"/>
      </p:guideLst>
    </p:cSldViewPr>
  </p:slideViewPr>
  <p:notesTextViewPr>
    <p:cViewPr>
      <p:scale>
        <a:sx n="1" d="1"/>
        <a:sy n="1" d="1"/>
      </p:scale>
      <p:origin x="0" y="0"/>
    </p:cViewPr>
  </p:notesTextViewPr>
  <p:sorterViewPr>
    <p:cViewPr varScale="1">
      <p:scale>
        <a:sx n="100" d="100"/>
        <a:sy n="100" d="100"/>
      </p:scale>
      <p:origin x="0" y="-941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1175"/>
          </a:xfrm>
          <a:prstGeom prst="rect">
            <a:avLst/>
          </a:prstGeom>
        </p:spPr>
        <p:txBody>
          <a:bodyPr vert="horz" lIns="91440" tIns="45720" rIns="91440" bIns="45720" rtlCol="0"/>
          <a:lstStyle>
            <a:lvl1pPr algn="r">
              <a:defRPr sz="1200"/>
            </a:lvl1pPr>
          </a:lstStyle>
          <a:p>
            <a:fld id="{0F94FAC8-256A-41C1-A953-7BC1346C89B1}" type="datetimeFigureOut">
              <a:rPr lang="zh-CN" altLang="en-US" smtClean="0"/>
              <a:t>2021/8/5</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860925"/>
            <a:ext cx="5683250" cy="4605338"/>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1175"/>
          </a:xfrm>
          <a:prstGeom prst="rect">
            <a:avLst/>
          </a:prstGeom>
        </p:spPr>
        <p:txBody>
          <a:bodyPr vert="horz" lIns="91440" tIns="45720" rIns="91440" bIns="45720" rtlCol="0" anchor="b"/>
          <a:lstStyle>
            <a:lvl1pPr algn="r">
              <a:defRPr sz="1200"/>
            </a:lvl1pPr>
          </a:lstStyle>
          <a:p>
            <a:fld id="{6E521FAF-9649-42DA-91A5-8EB31004165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48187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14</a:t>
            </a:fld>
            <a:endParaRPr lang="zh-CN" altLang="en-US"/>
          </a:p>
        </p:txBody>
      </p:sp>
    </p:spTree>
    <p:extLst>
      <p:ext uri="{BB962C8B-B14F-4D97-AF65-F5344CB8AC3E}">
        <p14:creationId xmlns:p14="http://schemas.microsoft.com/office/powerpoint/2010/main" val="1327238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3797747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16</a:t>
            </a:fld>
            <a:endParaRPr lang="zh-CN" altLang="en-US"/>
          </a:p>
        </p:txBody>
      </p:sp>
    </p:spTree>
    <p:extLst>
      <p:ext uri="{BB962C8B-B14F-4D97-AF65-F5344CB8AC3E}">
        <p14:creationId xmlns:p14="http://schemas.microsoft.com/office/powerpoint/2010/main" val="1159799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3548392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789386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24</a:t>
            </a:fld>
            <a:endParaRPr lang="zh-CN" altLang="en-US"/>
          </a:p>
        </p:txBody>
      </p:sp>
    </p:spTree>
    <p:extLst>
      <p:ext uri="{BB962C8B-B14F-4D97-AF65-F5344CB8AC3E}">
        <p14:creationId xmlns:p14="http://schemas.microsoft.com/office/powerpoint/2010/main" val="630451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25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9</a:t>
            </a:fld>
            <a:endParaRPr lang="zh-CN" altLang="en-US"/>
          </a:p>
        </p:txBody>
      </p:sp>
    </p:spTree>
    <p:extLst>
      <p:ext uri="{BB962C8B-B14F-4D97-AF65-F5344CB8AC3E}">
        <p14:creationId xmlns:p14="http://schemas.microsoft.com/office/powerpoint/2010/main" val="23241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521FAF-9649-42DA-91A5-8EB31004165C}" type="slidenum">
              <a:rPr lang="zh-CN" altLang="en-US" smtClean="0"/>
              <a:t>11</a:t>
            </a:fld>
            <a:endParaRPr lang="zh-CN" altLang="en-US"/>
          </a:p>
        </p:txBody>
      </p:sp>
    </p:spTree>
    <p:extLst>
      <p:ext uri="{BB962C8B-B14F-4D97-AF65-F5344CB8AC3E}">
        <p14:creationId xmlns:p14="http://schemas.microsoft.com/office/powerpoint/2010/main" val="1762368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63344"/>
            <a:ext cx="2844800" cy="365125"/>
          </a:xfrm>
        </p:spPr>
        <p:txBody>
          <a:bodyPr/>
          <a:lstStyle/>
          <a:p>
            <a:fld id="{82F288E0-7875-42C4-84C8-98DBBD3BF4D2}" type="datetimeFigureOut">
              <a:rPr lang="zh-CN" altLang="en-US" smtClean="0"/>
              <a:t>2021/8/5</a:t>
            </a:fld>
            <a:endParaRPr lang="zh-CN" altLang="en-US"/>
          </a:p>
        </p:txBody>
      </p:sp>
      <p:sp>
        <p:nvSpPr>
          <p:cNvPr id="4" name="页脚占位符 3"/>
          <p:cNvSpPr>
            <a:spLocks noGrp="1"/>
          </p:cNvSpPr>
          <p:nvPr>
            <p:ph type="ftr" sz="quarter" idx="11"/>
          </p:nvPr>
        </p:nvSpPr>
        <p:spPr>
          <a:xfrm>
            <a:off x="4115587" y="6363344"/>
            <a:ext cx="3860800" cy="365125"/>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9264764" y="6351789"/>
            <a:ext cx="1850728" cy="376667"/>
          </a:xfrm>
        </p:spPr>
        <p:txBody>
          <a:bodyPr vert="horz" lIns="102156" tIns="51076" rIns="102156" bIns="51076" rtlCol="0" anchor="ctr"/>
          <a:lstStyle>
            <a:lvl1pPr algn="r">
              <a:defRPr lang="zh-CN" altLang="en-US" smtClean="0"/>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83779696"/>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09303" y="356659"/>
            <a:ext cx="7863029" cy="440676"/>
          </a:xfrm>
        </p:spPr>
        <p:txBody>
          <a:bodyPr vert="horz" lIns="68580" tIns="34290" rIns="68580" bIns="34290" rtlCol="0" anchor="ctr">
            <a:noAutofit/>
          </a:bodyPr>
          <a:lstStyle>
            <a:lvl1pPr algn="l">
              <a:defRPr lang="zh-CN" altLang="en-US" sz="2933"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defTabSz="685783">
              <a:lnSpc>
                <a:spcPct val="90000"/>
              </a:lnSpc>
            </a:pPr>
            <a:r>
              <a:rPr lang="en-US" altLang="zh-CN"/>
              <a:t>Click to edit Master title style</a:t>
            </a:r>
            <a:endParaRPr lang="zh-CN" altLang="en-US" dirty="0"/>
          </a:p>
        </p:txBody>
      </p:sp>
      <p:sp>
        <p:nvSpPr>
          <p:cNvPr id="3" name="日期占位符 2"/>
          <p:cNvSpPr>
            <a:spLocks noGrp="1"/>
          </p:cNvSpPr>
          <p:nvPr>
            <p:ph type="dt" sz="half" idx="10"/>
          </p:nvPr>
        </p:nvSpPr>
        <p:spPr/>
        <p:txBody>
          <a:bodyPr/>
          <a:lstStyle/>
          <a:p>
            <a:fld id="{82F288E0-7875-42C4-84C8-98DBBD3BF4D2}" type="datetimeFigureOut">
              <a:rPr lang="zh-CN" altLang="en-US" smtClean="0"/>
              <a:t>2021/8/5</a:t>
            </a:fld>
            <a:endParaRPr lang="zh-CN" altLang="en-US"/>
          </a:p>
        </p:txBody>
      </p:sp>
      <p:sp>
        <p:nvSpPr>
          <p:cNvPr id="4" name="页脚占位符 3"/>
          <p:cNvSpPr>
            <a:spLocks noGrp="1"/>
          </p:cNvSpPr>
          <p:nvPr>
            <p:ph type="ftr" sz="quarter" idx="11"/>
          </p:nvPr>
        </p:nvSpPr>
        <p:spPr>
          <a:xfrm>
            <a:off x="4165600" y="6388020"/>
            <a:ext cx="3860800" cy="365125"/>
          </a:xfrm>
        </p:spPr>
        <p:txBody>
          <a:bodyPr/>
          <a:lstStyle>
            <a:lvl1pPr>
              <a:defRPr sz="1400"/>
            </a:lvl1pPr>
          </a:lstStyle>
          <a:p>
            <a:endParaRPr lang="zh-CN" altLang="en-US"/>
          </a:p>
        </p:txBody>
      </p:sp>
      <p:sp>
        <p:nvSpPr>
          <p:cNvPr id="5" name="灯片编号占位符 4"/>
          <p:cNvSpPr>
            <a:spLocks noGrp="1"/>
          </p:cNvSpPr>
          <p:nvPr>
            <p:ph type="sldNum" sz="quarter" idx="12"/>
          </p:nvPr>
        </p:nvSpPr>
        <p:spPr>
          <a:xfrm>
            <a:off x="9936427" y="6383330"/>
            <a:ext cx="1632181" cy="406233"/>
          </a:xfrm>
        </p:spPr>
        <p:txBody>
          <a:bodyPr/>
          <a:lstStyle>
            <a:lvl1pPr algn="ctr">
              <a:defRPr sz="1867">
                <a:latin typeface="Impact" panose="020B0806030902050204" pitchFamily="34" charset="0"/>
              </a:defRPr>
            </a:lvl1pPr>
          </a:lstStyle>
          <a:p>
            <a:fld id="{7D9BB5D0-35E4-459D-AEF3-FE4D7C45CC19}" type="slidenum">
              <a:rPr lang="zh-CN" altLang="en-US" smtClean="0"/>
              <a:t>‹#›</a:t>
            </a:fld>
            <a:endParaRPr lang="zh-CN" altLang="en-US"/>
          </a:p>
        </p:txBody>
      </p:sp>
      <p:cxnSp>
        <p:nvCxnSpPr>
          <p:cNvPr id="12" name="直接连接符 11"/>
          <p:cNvCxnSpPr/>
          <p:nvPr/>
        </p:nvCxnSpPr>
        <p:spPr>
          <a:xfrm flipV="1">
            <a:off x="1270838" y="872083"/>
            <a:ext cx="10479237"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4" name="组合 13"/>
          <p:cNvGrpSpPr/>
          <p:nvPr/>
        </p:nvGrpSpPr>
        <p:grpSpPr>
          <a:xfrm>
            <a:off x="527435" y="331259"/>
            <a:ext cx="528000" cy="528000"/>
            <a:chOff x="406574" y="236732"/>
            <a:chExt cx="612048" cy="593261"/>
          </a:xfrm>
        </p:grpSpPr>
        <p:sp>
          <p:nvSpPr>
            <p:cNvPr id="15" name="矩形 14"/>
            <p:cNvSpPr/>
            <p:nvPr/>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006542640"/>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22" presetClass="entr" presetSubtype="8"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824968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0" y="356628"/>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0" y="825950"/>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3593528769"/>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03008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02156" tIns="51076" rIns="102156" bIns="51076"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17"/>
            <a:ext cx="10972800" cy="4525963"/>
          </a:xfrm>
          <a:prstGeom prst="rect">
            <a:avLst/>
          </a:prstGeom>
        </p:spPr>
        <p:txBody>
          <a:bodyPr vert="horz" lIns="102156" tIns="51076" rIns="102156" bIns="51076"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102156" tIns="51076" rIns="102156" bIns="51076" rtlCol="0" anchor="ctr"/>
          <a:lstStyle>
            <a:lvl1pPr algn="l">
              <a:defRPr sz="1733">
                <a:solidFill>
                  <a:schemeClr val="tx1">
                    <a:tint val="75000"/>
                  </a:schemeClr>
                </a:solidFill>
              </a:defRPr>
            </a:lvl1pPr>
          </a:lstStyle>
          <a:p>
            <a:fld id="{82F288E0-7875-42C4-84C8-98DBBD3BF4D2}" type="datetimeFigureOut">
              <a:rPr lang="zh-CN" altLang="en-US" smtClean="0"/>
              <a:t>2021/8/5</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102156" tIns="51076" rIns="102156" bIns="51076" rtlCol="0" anchor="ctr"/>
          <a:lstStyle>
            <a:lvl1pPr algn="ctr">
              <a:defRPr sz="173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102156" tIns="51076" rIns="102156" bIns="51076" rtlCol="0" anchor="ctr"/>
          <a:lstStyle>
            <a:lvl1pPr algn="r">
              <a:defRPr sz="1733">
                <a:solidFill>
                  <a:schemeClr val="tx1">
                    <a:tint val="75000"/>
                  </a:schemeClr>
                </a:solidFill>
              </a:defRPr>
            </a:lvl1pPr>
          </a:lstStyle>
          <a:p>
            <a:fld id="{7D9BB5D0-35E4-459D-AEF3-FE4D7C45CC19}" type="slidenum">
              <a:rPr lang="zh-CN" altLang="en-US" smtClean="0"/>
              <a:t>‹#›</a:t>
            </a:fld>
            <a:endParaRPr lang="zh-CN" altLang="en-US"/>
          </a:p>
        </p:txBody>
      </p:sp>
      <p:pic>
        <p:nvPicPr>
          <p:cNvPr id="13" name="Picture 76"/>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0" y="-2281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14659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5" r:id="rId5"/>
  </p:sldLayoutIdLst>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xStyles>
    <p:titleStyle>
      <a:lvl1pPr algn="ctr" defTabSz="1363946" rtl="0" eaLnBrk="1" latinLnBrk="0" hangingPunct="1">
        <a:spcBef>
          <a:spcPct val="0"/>
        </a:spcBef>
        <a:buNone/>
        <a:defRPr sz="6667" kern="1200">
          <a:solidFill>
            <a:schemeClr val="tx1"/>
          </a:solidFill>
          <a:latin typeface="+mj-lt"/>
          <a:ea typeface="+mj-ea"/>
          <a:cs typeface="+mj-cs"/>
        </a:defRPr>
      </a:lvl1pPr>
    </p:titleStyle>
    <p:bodyStyle>
      <a:lvl1pPr marL="511374" indent="-511374" algn="l" defTabSz="1363946"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08259" indent="-426709" algn="l" defTabSz="1363946" rtl="0" eaLnBrk="1" latinLnBrk="0" hangingPunct="1">
        <a:spcBef>
          <a:spcPct val="20000"/>
        </a:spcBef>
        <a:buFont typeface="Arial" panose="020B0604020202020204" pitchFamily="34" charset="0"/>
        <a:buChar char="–"/>
        <a:defRPr sz="4133" kern="1200">
          <a:solidFill>
            <a:schemeClr val="tx1"/>
          </a:solidFill>
          <a:latin typeface="+mn-lt"/>
          <a:ea typeface="+mn-ea"/>
          <a:cs typeface="+mn-cs"/>
        </a:defRPr>
      </a:lvl2pPr>
      <a:lvl3pPr marL="1705144" indent="-341198" algn="l" defTabSz="1363946"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387540" indent="-341198" algn="l" defTabSz="1363946" rtl="0" eaLnBrk="1" latinLnBrk="0" hangingPunct="1">
        <a:spcBef>
          <a:spcPct val="20000"/>
        </a:spcBef>
        <a:buFont typeface="Arial" panose="020B0604020202020204" pitchFamily="34" charset="0"/>
        <a:buChar char="–"/>
        <a:defRPr sz="3067" kern="1200">
          <a:solidFill>
            <a:schemeClr val="tx1"/>
          </a:solidFill>
          <a:latin typeface="+mn-lt"/>
          <a:ea typeface="+mn-ea"/>
          <a:cs typeface="+mn-cs"/>
        </a:defRPr>
      </a:lvl4pPr>
      <a:lvl5pPr marL="3069937" indent="-341198" algn="l" defTabSz="1363946" rtl="0" eaLnBrk="1" latinLnBrk="0" hangingPunct="1">
        <a:spcBef>
          <a:spcPct val="20000"/>
        </a:spcBef>
        <a:buFont typeface="Arial" panose="020B0604020202020204" pitchFamily="34" charset="0"/>
        <a:buChar char="»"/>
        <a:defRPr sz="3067" kern="1200">
          <a:solidFill>
            <a:schemeClr val="tx1"/>
          </a:solidFill>
          <a:latin typeface="+mn-lt"/>
          <a:ea typeface="+mn-ea"/>
          <a:cs typeface="+mn-cs"/>
        </a:defRPr>
      </a:lvl5pPr>
      <a:lvl6pPr marL="3751486" indent="-341198" algn="l" defTabSz="1363946" rtl="0" eaLnBrk="1" latinLnBrk="0" hangingPunct="1">
        <a:spcBef>
          <a:spcPct val="20000"/>
        </a:spcBef>
        <a:buFont typeface="Arial" panose="020B0604020202020204" pitchFamily="34" charset="0"/>
        <a:buChar char="•"/>
        <a:defRPr sz="3067" kern="1200">
          <a:solidFill>
            <a:schemeClr val="tx1"/>
          </a:solidFill>
          <a:latin typeface="+mn-lt"/>
          <a:ea typeface="+mn-ea"/>
          <a:cs typeface="+mn-cs"/>
        </a:defRPr>
      </a:lvl6pPr>
      <a:lvl7pPr marL="4433882" indent="-341198" algn="l" defTabSz="1363946" rtl="0" eaLnBrk="1" latinLnBrk="0" hangingPunct="1">
        <a:spcBef>
          <a:spcPct val="20000"/>
        </a:spcBef>
        <a:buFont typeface="Arial" panose="020B0604020202020204" pitchFamily="34" charset="0"/>
        <a:buChar char="•"/>
        <a:defRPr sz="3067" kern="1200">
          <a:solidFill>
            <a:schemeClr val="tx1"/>
          </a:solidFill>
          <a:latin typeface="+mn-lt"/>
          <a:ea typeface="+mn-ea"/>
          <a:cs typeface="+mn-cs"/>
        </a:defRPr>
      </a:lvl7pPr>
      <a:lvl8pPr marL="5116279" indent="-341198" algn="l" defTabSz="1363946" rtl="0" eaLnBrk="1" latinLnBrk="0" hangingPunct="1">
        <a:spcBef>
          <a:spcPct val="20000"/>
        </a:spcBef>
        <a:buFont typeface="Arial" panose="020B0604020202020204" pitchFamily="34" charset="0"/>
        <a:buChar char="•"/>
        <a:defRPr sz="3067" kern="1200">
          <a:solidFill>
            <a:schemeClr val="tx1"/>
          </a:solidFill>
          <a:latin typeface="+mn-lt"/>
          <a:ea typeface="+mn-ea"/>
          <a:cs typeface="+mn-cs"/>
        </a:defRPr>
      </a:lvl8pPr>
      <a:lvl9pPr marL="5798675" indent="-341198" algn="l" defTabSz="1363946" rtl="0" eaLnBrk="1" latinLnBrk="0" hangingPunct="1">
        <a:spcBef>
          <a:spcPct val="20000"/>
        </a:spcBef>
        <a:buFont typeface="Arial" panose="020B0604020202020204" pitchFamily="34" charset="0"/>
        <a:buChar char="•"/>
        <a:defRPr sz="3067" kern="1200">
          <a:solidFill>
            <a:schemeClr val="tx1"/>
          </a:solidFill>
          <a:latin typeface="+mn-lt"/>
          <a:ea typeface="+mn-ea"/>
          <a:cs typeface="+mn-cs"/>
        </a:defRPr>
      </a:lvl9pPr>
    </p:bodyStyle>
    <p:otherStyle>
      <a:defPPr>
        <a:defRPr lang="zh-CN"/>
      </a:defPPr>
      <a:lvl1pPr marL="0" algn="l" defTabSz="1363946" rtl="0" eaLnBrk="1" latinLnBrk="0" hangingPunct="1">
        <a:defRPr sz="2667" kern="1200">
          <a:solidFill>
            <a:schemeClr val="tx1"/>
          </a:solidFill>
          <a:latin typeface="+mn-lt"/>
          <a:ea typeface="+mn-ea"/>
          <a:cs typeface="+mn-cs"/>
        </a:defRPr>
      </a:lvl1pPr>
      <a:lvl2pPr marL="682396" algn="l" defTabSz="1363946" rtl="0" eaLnBrk="1" latinLnBrk="0" hangingPunct="1">
        <a:defRPr sz="2667" kern="1200">
          <a:solidFill>
            <a:schemeClr val="tx1"/>
          </a:solidFill>
          <a:latin typeface="+mn-lt"/>
          <a:ea typeface="+mn-ea"/>
          <a:cs typeface="+mn-cs"/>
        </a:defRPr>
      </a:lvl2pPr>
      <a:lvl3pPr marL="1363946" algn="l" defTabSz="1363946" rtl="0" eaLnBrk="1" latinLnBrk="0" hangingPunct="1">
        <a:defRPr sz="2667" kern="1200">
          <a:solidFill>
            <a:schemeClr val="tx1"/>
          </a:solidFill>
          <a:latin typeface="+mn-lt"/>
          <a:ea typeface="+mn-ea"/>
          <a:cs typeface="+mn-cs"/>
        </a:defRPr>
      </a:lvl3pPr>
      <a:lvl4pPr marL="2046342" algn="l" defTabSz="1363946" rtl="0" eaLnBrk="1" latinLnBrk="0" hangingPunct="1">
        <a:defRPr sz="2667" kern="1200">
          <a:solidFill>
            <a:schemeClr val="tx1"/>
          </a:solidFill>
          <a:latin typeface="+mn-lt"/>
          <a:ea typeface="+mn-ea"/>
          <a:cs typeface="+mn-cs"/>
        </a:defRPr>
      </a:lvl4pPr>
      <a:lvl5pPr marL="2728738" algn="l" defTabSz="1363946" rtl="0" eaLnBrk="1" latinLnBrk="0" hangingPunct="1">
        <a:defRPr sz="2667" kern="1200">
          <a:solidFill>
            <a:schemeClr val="tx1"/>
          </a:solidFill>
          <a:latin typeface="+mn-lt"/>
          <a:ea typeface="+mn-ea"/>
          <a:cs typeface="+mn-cs"/>
        </a:defRPr>
      </a:lvl5pPr>
      <a:lvl6pPr marL="3411135" algn="l" defTabSz="1363946" rtl="0" eaLnBrk="1" latinLnBrk="0" hangingPunct="1">
        <a:defRPr sz="2667" kern="1200">
          <a:solidFill>
            <a:schemeClr val="tx1"/>
          </a:solidFill>
          <a:latin typeface="+mn-lt"/>
          <a:ea typeface="+mn-ea"/>
          <a:cs typeface="+mn-cs"/>
        </a:defRPr>
      </a:lvl6pPr>
      <a:lvl7pPr marL="4092684" algn="l" defTabSz="1363946" rtl="0" eaLnBrk="1" latinLnBrk="0" hangingPunct="1">
        <a:defRPr sz="2667" kern="1200">
          <a:solidFill>
            <a:schemeClr val="tx1"/>
          </a:solidFill>
          <a:latin typeface="+mn-lt"/>
          <a:ea typeface="+mn-ea"/>
          <a:cs typeface="+mn-cs"/>
        </a:defRPr>
      </a:lvl7pPr>
      <a:lvl8pPr marL="4775081" algn="l" defTabSz="1363946" rtl="0" eaLnBrk="1" latinLnBrk="0" hangingPunct="1">
        <a:defRPr sz="2667" kern="1200">
          <a:solidFill>
            <a:schemeClr val="tx1"/>
          </a:solidFill>
          <a:latin typeface="+mn-lt"/>
          <a:ea typeface="+mn-ea"/>
          <a:cs typeface="+mn-cs"/>
        </a:defRPr>
      </a:lvl8pPr>
      <a:lvl9pPr marL="5457477" algn="l" defTabSz="1363946" rtl="0" eaLnBrk="1" latinLnBrk="0" hangingPunct="1">
        <a:defRPr sz="26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jpg"/><Relationship Id="rId16"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png"/><Relationship Id="rId5" Type="http://schemas.openxmlformats.org/officeDocument/2006/relationships/image" Target="../media/image43.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21.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png"/><Relationship Id="rId5" Type="http://schemas.openxmlformats.org/officeDocument/2006/relationships/image" Target="../media/image60.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3.png"/><Relationship Id="rId1" Type="http://schemas.openxmlformats.org/officeDocument/2006/relationships/themeOverride" Target="../theme/themeOverride1.xml"/><Relationship Id="rId2"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3.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16345" y="3456106"/>
            <a:ext cx="9769173" cy="816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7" name="Rectangle 13"/>
          <p:cNvSpPr txBox="1">
            <a:spLocks noChangeArrowheads="1"/>
          </p:cNvSpPr>
          <p:nvPr/>
        </p:nvSpPr>
        <p:spPr bwMode="auto">
          <a:xfrm>
            <a:off x="1416345" y="3509668"/>
            <a:ext cx="9769173" cy="698261"/>
          </a:xfrm>
          <a:prstGeom prst="rect">
            <a:avLst/>
          </a:prstGeom>
          <a:noFill/>
          <a:ln w="9525">
            <a:noFill/>
            <a:miter lim="800000"/>
          </a:ln>
          <a:effectLst/>
        </p:spPr>
        <p:txBody>
          <a:bodyPr lIns="121892" tIns="60945" rIns="121892" bIns="60945" anchor="ctr"/>
          <a:lstStyle>
            <a:lvl1pPr marL="342900" indent="-342900"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ctr" eaLnBrk="1" hangingPunct="1">
              <a:lnSpc>
                <a:spcPts val="5600"/>
              </a:lnSpc>
              <a:spcBef>
                <a:spcPct val="20000"/>
              </a:spcBef>
            </a:pPr>
            <a:r>
              <a:rPr lang="zh-CN" altLang="en-US" sz="4000" b="1" i="0" dirty="0">
                <a:solidFill>
                  <a:schemeClr val="bg1"/>
                </a:solidFill>
                <a:cs typeface="+mn-ea"/>
                <a:sym typeface="+mn-lt"/>
              </a:rPr>
              <a:t>中国健康产业投资基金管理股份有限公司</a:t>
            </a:r>
          </a:p>
        </p:txBody>
      </p:sp>
      <p:sp>
        <p:nvSpPr>
          <p:cNvPr id="11" name="等腰三角形 10"/>
          <p:cNvSpPr/>
          <p:nvPr/>
        </p:nvSpPr>
        <p:spPr>
          <a:xfrm rot="5400000">
            <a:off x="-60698" y="217795"/>
            <a:ext cx="880097" cy="7587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 name="文本框 5">
            <a:extLst>
              <a:ext uri="{FF2B5EF4-FFF2-40B4-BE49-F238E27FC236}">
                <a16:creationId xmlns:a16="http://schemas.microsoft.com/office/drawing/2014/main" xmlns="" id="{E2487465-5136-4C5F-8180-647C03F4E04B}"/>
              </a:ext>
            </a:extLst>
          </p:cNvPr>
          <p:cNvSpPr txBox="1"/>
          <p:nvPr/>
        </p:nvSpPr>
        <p:spPr>
          <a:xfrm>
            <a:off x="2931482" y="994971"/>
            <a:ext cx="15743583" cy="1938992"/>
          </a:xfrm>
          <a:prstGeom prst="rect">
            <a:avLst/>
          </a:prstGeom>
          <a:noFill/>
        </p:spPr>
        <p:txBody>
          <a:bodyPr wrap="square" rtlCol="0">
            <a:spAutoFit/>
          </a:bodyPr>
          <a:lstStyle/>
          <a:p>
            <a:r>
              <a:rPr lang="zh-CN" altLang="en-US" sz="12000" b="1" dirty="0">
                <a:blipFill dpi="0" rotWithShape="1">
                  <a:blip r:embed="rId3">
                    <a:extLst>
                      <a:ext uri="{28A0092B-C50C-407E-A947-70E740481C1C}">
                        <a14:useLocalDpi xmlns:a14="http://schemas.microsoft.com/office/drawing/2010/main" val="0"/>
                      </a:ext>
                    </a:extLst>
                  </a:blip>
                  <a:srcRect/>
                  <a:stretch>
                    <a:fillRect/>
                  </a:stretch>
                </a:blipFill>
                <a:latin typeface="Microsoft JhengHei" panose="020B0604030504040204" pitchFamily="34" charset="-120"/>
                <a:ea typeface="Microsoft JhengHei" panose="020B0604030504040204" pitchFamily="34" charset="-120"/>
                <a:cs typeface="+mn-ea"/>
                <a:sym typeface="+mn-lt"/>
              </a:rPr>
              <a:t>中国健康</a:t>
            </a:r>
          </a:p>
        </p:txBody>
      </p:sp>
      <p:pic>
        <p:nvPicPr>
          <p:cNvPr id="13" name="Picture 12">
            <a:extLst>
              <a:ext uri="{FF2B5EF4-FFF2-40B4-BE49-F238E27FC236}">
                <a16:creationId xmlns:a16="http://schemas.microsoft.com/office/drawing/2014/main" xmlns="" id="{88B12B12-E676-40B7-9714-DEFB5D60E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587" y="461"/>
            <a:ext cx="646232" cy="1194920"/>
          </a:xfrm>
          <a:prstGeom prst="rect">
            <a:avLst/>
          </a:prstGeom>
        </p:spPr>
      </p:pic>
      <p:cxnSp>
        <p:nvCxnSpPr>
          <p:cNvPr id="10" name="直接连接符 7">
            <a:extLst>
              <a:ext uri="{FF2B5EF4-FFF2-40B4-BE49-F238E27FC236}">
                <a16:creationId xmlns:a16="http://schemas.microsoft.com/office/drawing/2014/main" xmlns="" id="{164A8D6D-5678-4B4D-9297-C8460E3DE520}"/>
              </a:ext>
            </a:extLst>
          </p:cNvPr>
          <p:cNvCxnSpPr/>
          <p:nvPr/>
        </p:nvCxnSpPr>
        <p:spPr bwMode="auto">
          <a:xfrm>
            <a:off x="3477527" y="5241750"/>
            <a:ext cx="5236947" cy="0"/>
          </a:xfrm>
          <a:prstGeom prst="line">
            <a:avLst/>
          </a:prstGeom>
          <a:ln w="28575">
            <a:solidFill>
              <a:schemeClr val="accent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xmlns="" id="{B9094174-C235-44E3-B89D-E7413194A457}"/>
              </a:ext>
            </a:extLst>
          </p:cNvPr>
          <p:cNvSpPr txBox="1"/>
          <p:nvPr/>
        </p:nvSpPr>
        <p:spPr>
          <a:xfrm>
            <a:off x="4328531" y="5031468"/>
            <a:ext cx="3534942" cy="420564"/>
          </a:xfrm>
          <a:prstGeom prst="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zh-CN" altLang="en-US" sz="2133" b="1" dirty="0">
                <a:solidFill>
                  <a:schemeClr val="bg1"/>
                </a:solidFill>
                <a:cs typeface="+mn-ea"/>
                <a:sym typeface="+mn-lt"/>
              </a:rPr>
              <a:t>隶属发改委管理的中央企业</a:t>
            </a:r>
          </a:p>
        </p:txBody>
      </p:sp>
    </p:spTree>
  </p:cSld>
  <p:clrMapOvr>
    <a:masterClrMapping/>
  </p:clrMapOvr>
  <mc:AlternateContent xmlns:mc="http://schemas.openxmlformats.org/markup-compatibility/2006">
    <mc:Choice xmlns:p14="http://schemas.microsoft.com/office/powerpoint/2010/main" Requires="p14">
      <p:transition spd="slow" p14:dur="900" advTm="3000">
        <p14:warp dir="in"/>
      </p:transition>
    </mc:Choice>
    <mc:Fallback>
      <p:transition spd="slow"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946799" y="260540"/>
            <a:ext cx="7862006"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z="3600" dirty="0"/>
              <a:t>肠癌</a:t>
            </a:r>
            <a:r>
              <a:rPr lang="en-US" altLang="zh-CN" sz="3600" dirty="0"/>
              <a:t>·</a:t>
            </a:r>
            <a:r>
              <a:rPr lang="zh-CN" altLang="en-US" sz="3600" dirty="0"/>
              <a:t>无情无声的杀手 </a:t>
            </a:r>
          </a:p>
        </p:txBody>
      </p:sp>
      <p:cxnSp>
        <p:nvCxnSpPr>
          <p:cNvPr id="33" name="直接连接符 32"/>
          <p:cNvCxnSpPr/>
          <p:nvPr/>
        </p:nvCxnSpPr>
        <p:spPr>
          <a:xfrm flipV="1">
            <a:off x="760060" y="919586"/>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28"/>
          <p:cNvSpPr/>
          <p:nvPr/>
        </p:nvSpPr>
        <p:spPr>
          <a:xfrm flipH="1">
            <a:off x="760060" y="1163722"/>
            <a:ext cx="3000215" cy="4384881"/>
          </a:xfrm>
          <a:prstGeom prst="rect">
            <a:avLst/>
          </a:prstGeom>
          <a:noFill/>
          <a:ln w="508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flipH="1">
            <a:off x="352" y="5932449"/>
            <a:ext cx="12191647" cy="9287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19"/>
          <p:cNvSpPr txBox="1"/>
          <p:nvPr/>
        </p:nvSpPr>
        <p:spPr>
          <a:xfrm>
            <a:off x="854720" y="6116471"/>
            <a:ext cx="11421408" cy="553998"/>
          </a:xfrm>
          <a:prstGeom prst="rect">
            <a:avLst/>
          </a:prstGeom>
          <a:noFill/>
          <a:effectLst/>
        </p:spPr>
        <p:txBody>
          <a:bodyPr wrap="square" rtlCol="0">
            <a:spAutoFit/>
          </a:bodyPr>
          <a:lstStyle/>
          <a:p>
            <a:pPr>
              <a:lnSpc>
                <a:spcPct val="150000"/>
              </a:lnSpc>
            </a:pPr>
            <a:r>
              <a:rPr lang="zh-CN" altLang="en-US" sz="2000" dirty="0">
                <a:solidFill>
                  <a:schemeClr val="bg1"/>
                </a:solidFill>
              </a:rPr>
              <a:t>肠道菌群生态失衡会直接影响我们的健康和寿命，</a:t>
            </a:r>
            <a:r>
              <a:rPr lang="en-SG" sz="2000" dirty="0">
                <a:solidFill>
                  <a:schemeClr val="bg1"/>
                </a:solidFill>
              </a:rPr>
              <a:t>90%</a:t>
            </a:r>
            <a:r>
              <a:rPr lang="zh-CN" altLang="en-US" sz="2000" dirty="0">
                <a:solidFill>
                  <a:schemeClr val="bg1"/>
                </a:solidFill>
              </a:rPr>
              <a:t>的疾病与肠道菌群失衡有直接关系。</a:t>
            </a:r>
            <a:endParaRPr lang="zh-CN" altLang="en-US" sz="20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nvGrpSpPr>
          <p:cNvPr id="42" name="组合 41"/>
          <p:cNvGrpSpPr/>
          <p:nvPr/>
        </p:nvGrpSpPr>
        <p:grpSpPr bwMode="auto">
          <a:xfrm>
            <a:off x="802196" y="4405291"/>
            <a:ext cx="2919979" cy="968948"/>
            <a:chOff x="517184" y="1924096"/>
            <a:chExt cx="2076837" cy="689568"/>
          </a:xfrm>
        </p:grpSpPr>
        <p:sp>
          <p:nvSpPr>
            <p:cNvPr id="43" name="Content Placeholder 2"/>
            <p:cNvSpPr txBox="1"/>
            <p:nvPr/>
          </p:nvSpPr>
          <p:spPr>
            <a:xfrm>
              <a:off x="517184" y="2148188"/>
              <a:ext cx="2076837" cy="4654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altLang="zh-CN" dirty="0"/>
                <a:t>1993</a:t>
              </a:r>
              <a:r>
                <a:rPr lang="zh-CN" altLang="en-US" dirty="0"/>
                <a:t>年</a:t>
              </a:r>
              <a:r>
                <a:rPr lang="en-US" altLang="zh-CN" dirty="0"/>
                <a:t>1</a:t>
              </a:r>
              <a:r>
                <a:rPr lang="zh-CN" altLang="en-US" dirty="0"/>
                <a:t>月</a:t>
              </a:r>
              <a:r>
                <a:rPr lang="en-US" altLang="zh-CN" dirty="0"/>
                <a:t>20</a:t>
              </a:r>
              <a:r>
                <a:rPr lang="zh-CN" altLang="en-US" dirty="0"/>
                <a:t>日，奥黛丽</a:t>
              </a:r>
              <a:r>
                <a:rPr lang="en-US" altLang="zh-CN" dirty="0"/>
                <a:t>·</a:t>
              </a:r>
              <a:r>
                <a:rPr lang="zh-CN" altLang="en-US" dirty="0"/>
                <a:t>赫本因结肠癌在瑞士洛桑病逝，享年</a:t>
              </a:r>
              <a:r>
                <a:rPr lang="en-US" altLang="zh-CN" dirty="0"/>
                <a:t>63</a:t>
              </a:r>
              <a:r>
                <a:rPr lang="zh-CN" altLang="en-US" dirty="0"/>
                <a:t>岁 </a:t>
              </a:r>
              <a:r>
                <a:rPr lang="zh-CN" altLang="en-US" dirty="0">
                  <a:latin typeface="Arial" panose="020B0604020202020204" pitchFamily="34" charset="0"/>
                  <a:ea typeface="微软雅黑" panose="020B0503020204020204" charset="-122"/>
                  <a:sym typeface="Arial" panose="020B0604020202020204" pitchFamily="34" charset="0"/>
                </a:rPr>
                <a:t>。</a:t>
              </a:r>
            </a:p>
          </p:txBody>
        </p:sp>
        <p:sp>
          <p:nvSpPr>
            <p:cNvPr id="44" name="文本框 28"/>
            <p:cNvSpPr txBox="1"/>
            <p:nvPr/>
          </p:nvSpPr>
          <p:spPr>
            <a:xfrm>
              <a:off x="554542" y="1924096"/>
              <a:ext cx="1997676" cy="284745"/>
            </a:xfrm>
            <a:prstGeom prst="rect">
              <a:avLst/>
            </a:prstGeom>
            <a:noFill/>
          </p:spPr>
          <p:txBody>
            <a:bodyPr wrap="square">
              <a:spAutoFit/>
            </a:bodyPr>
            <a:lstStyle>
              <a:defPPr>
                <a:defRPr lang="zh-CN"/>
              </a:defPPr>
              <a:lvl1pPr>
                <a:defRPr sz="2000" b="1">
                  <a:solidFill>
                    <a:schemeClr val="bg1">
                      <a:lumMod val="65000"/>
                    </a:schemeClr>
                  </a:solidFill>
                  <a:latin typeface="Arial" panose="020B0604020202020204" pitchFamily="34" charset="0"/>
                  <a:ea typeface="微软雅黑" panose="020B0503020204020204" charset="-122"/>
                </a:defRPr>
              </a:lvl1pPr>
            </a:lstStyle>
            <a:p>
              <a:r>
                <a:rPr lang="zh-CN" altLang="en-US" dirty="0"/>
                <a:t>赫本</a:t>
              </a:r>
              <a:r>
                <a:rPr lang="en-US" altLang="zh-CN" dirty="0"/>
                <a:t>·</a:t>
              </a:r>
              <a:r>
                <a:rPr lang="zh-CN" altLang="en-US" dirty="0"/>
                <a:t>好莱坞明星 </a:t>
              </a:r>
              <a:r>
                <a:rPr lang="zh-CN" altLang="en-US" dirty="0">
                  <a:sym typeface="Arial" panose="020B0604020202020204" pitchFamily="34" charset="0"/>
                </a:rPr>
                <a:t> </a:t>
              </a:r>
            </a:p>
          </p:txBody>
        </p:sp>
      </p:grpSp>
      <p:sp>
        <p:nvSpPr>
          <p:cNvPr id="46" name="矩形 45"/>
          <p:cNvSpPr/>
          <p:nvPr/>
        </p:nvSpPr>
        <p:spPr>
          <a:xfrm flipH="1">
            <a:off x="4688230" y="1163722"/>
            <a:ext cx="3000215" cy="4384881"/>
          </a:xfrm>
          <a:prstGeom prst="rect">
            <a:avLst/>
          </a:prstGeom>
          <a:noFill/>
          <a:ln w="508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bwMode="auto">
          <a:xfrm>
            <a:off x="4816094" y="4441147"/>
            <a:ext cx="2771272" cy="965876"/>
            <a:chOff x="578159" y="1949614"/>
            <a:chExt cx="1971069" cy="687382"/>
          </a:xfrm>
        </p:grpSpPr>
        <p:sp>
          <p:nvSpPr>
            <p:cNvPr id="48" name="Content Placeholder 2"/>
            <p:cNvSpPr txBox="1"/>
            <p:nvPr/>
          </p:nvSpPr>
          <p:spPr>
            <a:xfrm>
              <a:off x="578159" y="2171520"/>
              <a:ext cx="1971069" cy="465476"/>
            </a:xfrm>
            <a:prstGeom prst="rect">
              <a:avLst/>
            </a:prstGeom>
          </p:spPr>
          <p:txBody>
            <a:bodyPr/>
            <a:lstStyle>
              <a:defPPr>
                <a:defRPr lang="zh-CN"/>
              </a:defPPr>
              <a:lvl1pPr marL="0" indent="0" defTabSz="914400" eaLnBrk="1" latinLnBrk="0" hangingPunct="1">
                <a:lnSpc>
                  <a:spcPct val="150000"/>
                </a:lnSpc>
                <a:spcBef>
                  <a:spcPct val="20000"/>
                </a:spcBef>
                <a:buFont typeface="Arial" panose="020B0604020202020204" pitchFamily="34" charset="0"/>
                <a:buNone/>
                <a:defRPr sz="1400">
                  <a:solidFill>
                    <a:schemeClr val="bg1">
                      <a:lumMod val="65000"/>
                    </a:schemeClr>
                  </a:solidFill>
                  <a:latin typeface="Arial" panose="020B0604020202020204" pitchFamily="34" charset="0"/>
                  <a:ea typeface="微软雅黑" panose="020B0503020204020204" charset="-122"/>
                </a:defRPr>
              </a:lvl1pPr>
              <a:lvl2pPr marL="742950" indent="-285750" defTabSz="914400" eaLnBrk="1" latinLnBrk="0" hangingPunct="1">
                <a:spcBef>
                  <a:spcPct val="20000"/>
                </a:spcBef>
                <a:buFont typeface="Arial" panose="020B0604020202020204" pitchFamily="34" charset="0"/>
                <a:buChar char="–"/>
                <a:defRPr sz="1200">
                  <a:solidFill>
                    <a:schemeClr val="bg1">
                      <a:lumMod val="65000"/>
                    </a:schemeClr>
                  </a:solidFill>
                  <a:latin typeface="+mn-lt"/>
                  <a:ea typeface="+mn-ea"/>
                </a:defRPr>
              </a:lvl2pPr>
              <a:lvl3pPr marL="1143000" indent="-228600" defTabSz="914400" eaLnBrk="1" latinLnBrk="0" hangingPunct="1">
                <a:spcBef>
                  <a:spcPct val="20000"/>
                </a:spcBef>
                <a:buFont typeface="Arial" panose="020B0604020202020204" pitchFamily="34" charset="0"/>
                <a:buChar char="•"/>
                <a:defRPr sz="1100">
                  <a:solidFill>
                    <a:schemeClr val="bg1">
                      <a:lumMod val="65000"/>
                    </a:schemeClr>
                  </a:solidFill>
                  <a:latin typeface="+mn-lt"/>
                  <a:ea typeface="+mn-ea"/>
                </a:defRPr>
              </a:lvl3pPr>
              <a:lvl4pPr marL="1600200" indent="-228600" defTabSz="914400" eaLnBrk="1" latinLnBrk="0" hangingPunct="1">
                <a:spcBef>
                  <a:spcPct val="20000"/>
                </a:spcBef>
                <a:buFont typeface="Arial" panose="020B0604020202020204" pitchFamily="34" charset="0"/>
                <a:buChar char="–"/>
                <a:defRPr sz="1050">
                  <a:solidFill>
                    <a:schemeClr val="bg1">
                      <a:lumMod val="65000"/>
                    </a:schemeClr>
                  </a:solidFill>
                  <a:latin typeface="+mn-lt"/>
                  <a:ea typeface="+mn-ea"/>
                </a:defRPr>
              </a:lvl4pPr>
              <a:lvl5pPr marL="2057400" indent="-228600" defTabSz="914400" eaLnBrk="1" latinLnBrk="0" hangingPunct="1">
                <a:spcBef>
                  <a:spcPct val="20000"/>
                </a:spcBef>
                <a:buFont typeface="Arial" panose="020B0604020202020204" pitchFamily="34" charset="0"/>
                <a:buChar char="»"/>
                <a:defRPr sz="1050">
                  <a:solidFill>
                    <a:schemeClr val="bg1">
                      <a:lumMod val="65000"/>
                    </a:schemeClr>
                  </a:solidFill>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r>
                <a:rPr lang="en-US" altLang="zh-CN" dirty="0"/>
                <a:t>2004</a:t>
              </a:r>
              <a:r>
                <a:rPr lang="zh-CN" altLang="en-US" dirty="0"/>
                <a:t>年</a:t>
              </a:r>
              <a:r>
                <a:rPr lang="en-US" altLang="zh-CN" dirty="0"/>
                <a:t>11</a:t>
              </a:r>
              <a:r>
                <a:rPr lang="zh-CN" altLang="en-US" dirty="0"/>
                <a:t>月</a:t>
              </a:r>
              <a:r>
                <a:rPr lang="en-US" altLang="zh-CN" dirty="0"/>
                <a:t>7</a:t>
              </a:r>
              <a:r>
                <a:rPr lang="zh-CN" altLang="en-US" dirty="0"/>
                <a:t>日，王均瑶因肠癌治疗无效病逝，年仅</a:t>
              </a:r>
              <a:r>
                <a:rPr lang="en-US" altLang="zh-CN" dirty="0"/>
                <a:t>38</a:t>
              </a:r>
              <a:r>
                <a:rPr lang="zh-CN" altLang="en-US" dirty="0"/>
                <a:t>岁。 </a:t>
              </a:r>
              <a:endParaRPr lang="zh-CN" altLang="en-US" dirty="0">
                <a:sym typeface="Arial" panose="020B0604020202020204" pitchFamily="34" charset="0"/>
              </a:endParaRPr>
            </a:p>
          </p:txBody>
        </p:sp>
        <p:sp>
          <p:nvSpPr>
            <p:cNvPr id="49" name="文本框 33"/>
            <p:cNvSpPr txBox="1"/>
            <p:nvPr/>
          </p:nvSpPr>
          <p:spPr>
            <a:xfrm>
              <a:off x="579173" y="1949614"/>
              <a:ext cx="1525803" cy="284745"/>
            </a:xfrm>
            <a:prstGeom prst="rect">
              <a:avLst/>
            </a:prstGeom>
            <a:noFill/>
          </p:spPr>
          <p:txBody>
            <a:bodyPr>
              <a:spAutoFit/>
            </a:bodyPr>
            <a:lstStyle>
              <a:defPPr>
                <a:defRPr lang="zh-CN"/>
              </a:defPPr>
              <a:lvl1pPr>
                <a:defRPr sz="2000" b="1">
                  <a:solidFill>
                    <a:schemeClr val="bg1">
                      <a:lumMod val="65000"/>
                    </a:schemeClr>
                  </a:solidFill>
                  <a:latin typeface="Arial" panose="020B0604020202020204" pitchFamily="34" charset="0"/>
                  <a:ea typeface="微软雅黑" panose="020B0503020204020204" charset="-122"/>
                </a:defRPr>
              </a:lvl1pPr>
            </a:lstStyle>
            <a:p>
              <a:r>
                <a:rPr lang="zh-CN" altLang="en-US" dirty="0"/>
                <a:t>王均瑶</a:t>
              </a:r>
              <a:r>
                <a:rPr lang="en-US" altLang="zh-CN" dirty="0"/>
                <a:t>·</a:t>
              </a:r>
              <a:r>
                <a:rPr lang="zh-CN" altLang="en-US" dirty="0"/>
                <a:t>吉祥航空</a:t>
              </a:r>
              <a:endParaRPr lang="zh-CN" altLang="en-US" dirty="0">
                <a:sym typeface="Arial" panose="020B0604020202020204" pitchFamily="34" charset="0"/>
              </a:endParaRPr>
            </a:p>
          </p:txBody>
        </p:sp>
      </p:grpSp>
      <p:sp>
        <p:nvSpPr>
          <p:cNvPr id="51" name="矩形 50"/>
          <p:cNvSpPr/>
          <p:nvPr/>
        </p:nvSpPr>
        <p:spPr>
          <a:xfrm flipH="1">
            <a:off x="8612832" y="1163722"/>
            <a:ext cx="2828275" cy="4384881"/>
          </a:xfrm>
          <a:prstGeom prst="rect">
            <a:avLst/>
          </a:prstGeom>
          <a:noFill/>
          <a:ln w="508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bwMode="auto">
          <a:xfrm>
            <a:off x="8685410" y="4441147"/>
            <a:ext cx="2799773" cy="965876"/>
            <a:chOff x="557888" y="1949614"/>
            <a:chExt cx="1991340" cy="687382"/>
          </a:xfrm>
        </p:grpSpPr>
        <p:sp>
          <p:nvSpPr>
            <p:cNvPr id="53" name="Content Placeholder 2"/>
            <p:cNvSpPr txBox="1"/>
            <p:nvPr/>
          </p:nvSpPr>
          <p:spPr>
            <a:xfrm>
              <a:off x="578159" y="2171520"/>
              <a:ext cx="1971069" cy="465476"/>
            </a:xfrm>
            <a:prstGeom prst="rect">
              <a:avLst/>
            </a:prstGeom>
          </p:spPr>
          <p:txBody>
            <a:bodyPr/>
            <a:lstStyle>
              <a:defPPr>
                <a:defRPr lang="zh-CN"/>
              </a:defPPr>
              <a:lvl1pPr marL="0" indent="0" defTabSz="914400" eaLnBrk="1" latinLnBrk="0" hangingPunct="1">
                <a:lnSpc>
                  <a:spcPct val="150000"/>
                </a:lnSpc>
                <a:spcBef>
                  <a:spcPct val="20000"/>
                </a:spcBef>
                <a:buFont typeface="Arial" panose="020B0604020202020204" pitchFamily="34" charset="0"/>
                <a:buNone/>
                <a:defRPr sz="1400">
                  <a:solidFill>
                    <a:schemeClr val="bg1">
                      <a:lumMod val="65000"/>
                    </a:schemeClr>
                  </a:solidFill>
                  <a:latin typeface="Arial" panose="020B0604020202020204" pitchFamily="34" charset="0"/>
                  <a:ea typeface="微软雅黑" panose="020B0503020204020204" charset="-122"/>
                </a:defRPr>
              </a:lvl1pPr>
              <a:lvl2pPr marL="742950" indent="-285750" defTabSz="914400" eaLnBrk="1" latinLnBrk="0" hangingPunct="1">
                <a:spcBef>
                  <a:spcPct val="20000"/>
                </a:spcBef>
                <a:buFont typeface="Arial" panose="020B0604020202020204" pitchFamily="34" charset="0"/>
                <a:buChar char="–"/>
                <a:defRPr sz="1200">
                  <a:solidFill>
                    <a:schemeClr val="bg1">
                      <a:lumMod val="65000"/>
                    </a:schemeClr>
                  </a:solidFill>
                  <a:latin typeface="+mn-lt"/>
                  <a:ea typeface="+mn-ea"/>
                </a:defRPr>
              </a:lvl2pPr>
              <a:lvl3pPr marL="1143000" indent="-228600" defTabSz="914400" eaLnBrk="1" latinLnBrk="0" hangingPunct="1">
                <a:spcBef>
                  <a:spcPct val="20000"/>
                </a:spcBef>
                <a:buFont typeface="Arial" panose="020B0604020202020204" pitchFamily="34" charset="0"/>
                <a:buChar char="•"/>
                <a:defRPr sz="1100">
                  <a:solidFill>
                    <a:schemeClr val="bg1">
                      <a:lumMod val="65000"/>
                    </a:schemeClr>
                  </a:solidFill>
                  <a:latin typeface="+mn-lt"/>
                  <a:ea typeface="+mn-ea"/>
                </a:defRPr>
              </a:lvl3pPr>
              <a:lvl4pPr marL="1600200" indent="-228600" defTabSz="914400" eaLnBrk="1" latinLnBrk="0" hangingPunct="1">
                <a:spcBef>
                  <a:spcPct val="20000"/>
                </a:spcBef>
                <a:buFont typeface="Arial" panose="020B0604020202020204" pitchFamily="34" charset="0"/>
                <a:buChar char="–"/>
                <a:defRPr sz="1050">
                  <a:solidFill>
                    <a:schemeClr val="bg1">
                      <a:lumMod val="65000"/>
                    </a:schemeClr>
                  </a:solidFill>
                  <a:latin typeface="+mn-lt"/>
                  <a:ea typeface="+mn-ea"/>
                </a:defRPr>
              </a:lvl4pPr>
              <a:lvl5pPr marL="2057400" indent="-228600" defTabSz="914400" eaLnBrk="1" latinLnBrk="0" hangingPunct="1">
                <a:spcBef>
                  <a:spcPct val="20000"/>
                </a:spcBef>
                <a:buFont typeface="Arial" panose="020B0604020202020204" pitchFamily="34" charset="0"/>
                <a:buChar char="»"/>
                <a:defRPr sz="1050">
                  <a:solidFill>
                    <a:schemeClr val="bg1">
                      <a:lumMod val="65000"/>
                    </a:schemeClr>
                  </a:solidFill>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r>
                <a:rPr lang="en-US" altLang="zh-CN" dirty="0"/>
                <a:t>2017</a:t>
              </a:r>
              <a:r>
                <a:rPr lang="zh-CN" altLang="en-US" dirty="0"/>
                <a:t>年</a:t>
              </a:r>
              <a:r>
                <a:rPr lang="en-US" altLang="zh-CN" dirty="0"/>
                <a:t>6</a:t>
              </a:r>
              <a:r>
                <a:rPr lang="zh-CN" altLang="en-US" dirty="0"/>
                <a:t>月，肖晓琳因患直肠癌病逝。享年</a:t>
              </a:r>
              <a:r>
                <a:rPr lang="en-US" altLang="zh-CN" dirty="0"/>
                <a:t>55</a:t>
              </a:r>
              <a:r>
                <a:rPr lang="zh-CN" altLang="en-US" dirty="0"/>
                <a:t>岁。</a:t>
              </a:r>
              <a:endParaRPr lang="zh-CN" altLang="en-US" dirty="0">
                <a:sym typeface="Arial" panose="020B0604020202020204" pitchFamily="34" charset="0"/>
              </a:endParaRPr>
            </a:p>
          </p:txBody>
        </p:sp>
        <p:sp>
          <p:nvSpPr>
            <p:cNvPr id="54" name="文本框 39"/>
            <p:cNvSpPr txBox="1"/>
            <p:nvPr/>
          </p:nvSpPr>
          <p:spPr>
            <a:xfrm>
              <a:off x="557888" y="1949614"/>
              <a:ext cx="1878263" cy="284745"/>
            </a:xfrm>
            <a:prstGeom prst="rect">
              <a:avLst/>
            </a:prstGeom>
            <a:noFill/>
          </p:spPr>
          <p:txBody>
            <a:bodyPr wrap="square">
              <a:spAutoFit/>
            </a:bodyPr>
            <a:lstStyle/>
            <a:p>
              <a:r>
                <a:rPr lang="zh-CN" altLang="en-US" sz="2000" b="1" dirty="0">
                  <a:solidFill>
                    <a:schemeClr val="bg1">
                      <a:lumMod val="65000"/>
                    </a:schemeClr>
                  </a:solidFill>
                  <a:latin typeface="Arial" panose="020B0604020202020204" pitchFamily="34" charset="0"/>
                  <a:ea typeface="微软雅黑" panose="020B0503020204020204" charset="-122"/>
                  <a:sym typeface="Arial" panose="020B0604020202020204" pitchFamily="34" charset="0"/>
                </a:rPr>
                <a:t>肖晓琳</a:t>
              </a:r>
              <a:r>
                <a:rPr lang="en-US" altLang="zh-CN" sz="2000" b="1" dirty="0">
                  <a:solidFill>
                    <a:schemeClr val="bg1">
                      <a:lumMod val="65000"/>
                    </a:schemeClr>
                  </a:solidFill>
                  <a:latin typeface="Arial" panose="020B0604020202020204" pitchFamily="34" charset="0"/>
                  <a:ea typeface="微软雅黑" panose="020B0503020204020204" charset="-122"/>
                  <a:sym typeface="Arial" panose="020B0604020202020204" pitchFamily="34" charset="0"/>
                </a:rPr>
                <a:t>·</a:t>
              </a:r>
              <a:r>
                <a:rPr lang="zh-CN" altLang="en-US" sz="2000" b="1" dirty="0">
                  <a:solidFill>
                    <a:schemeClr val="bg1">
                      <a:lumMod val="65000"/>
                    </a:schemeClr>
                  </a:solidFill>
                  <a:latin typeface="Arial" panose="020B0604020202020204" pitchFamily="34" charset="0"/>
                  <a:ea typeface="微软雅黑" panose="020B0503020204020204" charset="-122"/>
                  <a:sym typeface="Arial" panose="020B0604020202020204" pitchFamily="34" charset="0"/>
                </a:rPr>
                <a:t>央视主持人</a:t>
              </a:r>
            </a:p>
          </p:txBody>
        </p:sp>
      </p:grpSp>
      <p:pic>
        <p:nvPicPr>
          <p:cNvPr id="30" name="Picture 29">
            <a:extLst>
              <a:ext uri="{FF2B5EF4-FFF2-40B4-BE49-F238E27FC236}">
                <a16:creationId xmlns:a16="http://schemas.microsoft.com/office/drawing/2014/main" xmlns="" id="{34A6A6FC-74A4-4079-B767-91E020029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pic>
        <p:nvPicPr>
          <p:cNvPr id="5" name="Picture 4">
            <a:extLst>
              <a:ext uri="{FF2B5EF4-FFF2-40B4-BE49-F238E27FC236}">
                <a16:creationId xmlns:a16="http://schemas.microsoft.com/office/drawing/2014/main" xmlns="" id="{EA934E8B-F4E0-4564-B182-BC87C3EED9BA}"/>
              </a:ext>
            </a:extLst>
          </p:cNvPr>
          <p:cNvPicPr>
            <a:picLocks noChangeAspect="1"/>
          </p:cNvPicPr>
          <p:nvPr/>
        </p:nvPicPr>
        <p:blipFill>
          <a:blip r:embed="rId4"/>
          <a:stretch>
            <a:fillRect/>
          </a:stretch>
        </p:blipFill>
        <p:spPr>
          <a:xfrm>
            <a:off x="958993" y="1223881"/>
            <a:ext cx="2614475" cy="3068485"/>
          </a:xfrm>
          <a:prstGeom prst="rect">
            <a:avLst/>
          </a:prstGeom>
        </p:spPr>
      </p:pic>
      <p:pic>
        <p:nvPicPr>
          <p:cNvPr id="2050" name="Picture 2">
            <a:extLst>
              <a:ext uri="{FF2B5EF4-FFF2-40B4-BE49-F238E27FC236}">
                <a16:creationId xmlns:a16="http://schemas.microsoft.com/office/drawing/2014/main" xmlns="" id="{6F7C041B-4EE1-43A9-B60D-64FF6F4C0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094" y="1284795"/>
            <a:ext cx="2771272" cy="3111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23721620-BC41-46C0-9C7D-BC4B10D14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7213" y="1223881"/>
            <a:ext cx="2598987" cy="3229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3000">
        <p14:prism isInverted="1"/>
      </p:transition>
    </mc:Choice>
    <mc:Fallback>
      <p:transition spd="slow"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915308" y="515394"/>
            <a:ext cx="8900205"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r>
              <a:rPr kumimoji="1" lang="zh-CN" altLang="en-US" sz="3200" spc="300" dirty="0"/>
              <a:t>肠道菌群生态失衡</a:t>
            </a:r>
            <a:r>
              <a:rPr kumimoji="1" lang="en-US" altLang="zh-CN" sz="3200" spc="300" dirty="0"/>
              <a:t>-</a:t>
            </a:r>
            <a:r>
              <a:rPr kumimoji="1" lang="zh-CN" altLang="en-US" sz="3200" spc="300" dirty="0"/>
              <a:t>会引发多种症状</a:t>
            </a:r>
            <a:endParaRPr kumimoji="1" lang="en-US" altLang="zh-CN" sz="3200" spc="300" dirty="0"/>
          </a:p>
        </p:txBody>
      </p:sp>
      <p:cxnSp>
        <p:nvCxnSpPr>
          <p:cNvPr id="33" name="直接连接符 32"/>
          <p:cNvCxnSpPr/>
          <p:nvPr/>
        </p:nvCxnSpPr>
        <p:spPr>
          <a:xfrm flipV="1">
            <a:off x="666862" y="1183224"/>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Group 175"/>
          <p:cNvGrpSpPr/>
          <p:nvPr/>
        </p:nvGrpSpPr>
        <p:grpSpPr>
          <a:xfrm flipH="1">
            <a:off x="1237995" y="3429563"/>
            <a:ext cx="3205346" cy="2260849"/>
            <a:chOff x="6035675" y="862013"/>
            <a:chExt cx="479425" cy="338138"/>
          </a:xfrm>
          <a:solidFill>
            <a:srgbClr val="5294BA"/>
          </a:solidFill>
        </p:grpSpPr>
        <p:sp>
          <p:nvSpPr>
            <p:cNvPr id="12"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13"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14"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15"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16"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7" name="Group 206"/>
          <p:cNvGrpSpPr/>
          <p:nvPr/>
        </p:nvGrpSpPr>
        <p:grpSpPr>
          <a:xfrm>
            <a:off x="3056221" y="2311381"/>
            <a:ext cx="523525" cy="682525"/>
            <a:chOff x="5135563" y="1020763"/>
            <a:chExt cx="873125" cy="1138237"/>
          </a:xfrm>
          <a:solidFill>
            <a:schemeClr val="accent3"/>
          </a:solidFill>
        </p:grpSpPr>
        <p:sp>
          <p:nvSpPr>
            <p:cNvPr id="18" name="Freeform 64"/>
            <p:cNvSpPr>
              <a:spLocks noEditPoints="1"/>
            </p:cNvSpPr>
            <p:nvPr/>
          </p:nvSpPr>
          <p:spPr bwMode="auto">
            <a:xfrm>
              <a:off x="5135563" y="1439863"/>
              <a:ext cx="534988" cy="557213"/>
            </a:xfrm>
            <a:custGeom>
              <a:avLst/>
              <a:gdLst/>
              <a:ahLst/>
              <a:cxnLst>
                <a:cxn ang="0">
                  <a:pos x="167" y="164"/>
                </a:cxn>
                <a:cxn ang="0">
                  <a:pos x="145" y="138"/>
                </a:cxn>
                <a:cxn ang="0">
                  <a:pos x="145" y="138"/>
                </a:cxn>
                <a:cxn ang="0">
                  <a:pos x="140" y="125"/>
                </a:cxn>
                <a:cxn ang="0">
                  <a:pos x="145" y="118"/>
                </a:cxn>
                <a:cxn ang="0">
                  <a:pos x="185" y="3"/>
                </a:cxn>
                <a:cxn ang="0">
                  <a:pos x="176" y="0"/>
                </a:cxn>
                <a:cxn ang="0">
                  <a:pos x="157" y="19"/>
                </a:cxn>
                <a:cxn ang="0">
                  <a:pos x="138" y="0"/>
                </a:cxn>
                <a:cxn ang="0">
                  <a:pos x="138" y="0"/>
                </a:cxn>
                <a:cxn ang="0">
                  <a:pos x="88" y="26"/>
                </a:cxn>
                <a:cxn ang="0">
                  <a:pos x="59" y="50"/>
                </a:cxn>
                <a:cxn ang="0">
                  <a:pos x="4" y="142"/>
                </a:cxn>
                <a:cxn ang="0">
                  <a:pos x="7" y="176"/>
                </a:cxn>
                <a:cxn ang="0">
                  <a:pos x="75" y="192"/>
                </a:cxn>
                <a:cxn ang="0">
                  <a:pos x="140" y="192"/>
                </a:cxn>
                <a:cxn ang="0">
                  <a:pos x="167" y="164"/>
                </a:cxn>
                <a:cxn ang="0">
                  <a:pos x="107" y="183"/>
                </a:cxn>
                <a:cxn ang="0">
                  <a:pos x="85" y="184"/>
                </a:cxn>
                <a:cxn ang="0">
                  <a:pos x="77" y="184"/>
                </a:cxn>
                <a:cxn ang="0">
                  <a:pos x="75" y="184"/>
                </a:cxn>
                <a:cxn ang="0">
                  <a:pos x="75" y="184"/>
                </a:cxn>
                <a:cxn ang="0">
                  <a:pos x="13" y="171"/>
                </a:cxn>
                <a:cxn ang="0">
                  <a:pos x="12" y="144"/>
                </a:cxn>
                <a:cxn ang="0">
                  <a:pos x="65" y="55"/>
                </a:cxn>
                <a:cxn ang="0">
                  <a:pos x="93" y="32"/>
                </a:cxn>
                <a:cxn ang="0">
                  <a:pos x="94" y="31"/>
                </a:cxn>
                <a:cxn ang="0">
                  <a:pos x="137" y="140"/>
                </a:cxn>
                <a:cxn ang="0">
                  <a:pos x="143" y="146"/>
                </a:cxn>
                <a:cxn ang="0">
                  <a:pos x="159" y="164"/>
                </a:cxn>
                <a:cxn ang="0">
                  <a:pos x="140" y="183"/>
                </a:cxn>
                <a:cxn ang="0">
                  <a:pos x="107" y="183"/>
                </a:cxn>
                <a:cxn ang="0">
                  <a:pos x="107" y="183"/>
                </a:cxn>
                <a:cxn ang="0">
                  <a:pos x="107" y="183"/>
                </a:cxn>
              </a:cxnLst>
              <a:rect l="0" t="0" r="r" b="b"/>
              <a:pathLst>
                <a:path w="185" h="192">
                  <a:moveTo>
                    <a:pt x="167" y="164"/>
                  </a:moveTo>
                  <a:cubicBezTo>
                    <a:pt x="167" y="151"/>
                    <a:pt x="158" y="140"/>
                    <a:pt x="145" y="138"/>
                  </a:cubicBezTo>
                  <a:cubicBezTo>
                    <a:pt x="145" y="138"/>
                    <a:pt x="145" y="138"/>
                    <a:pt x="145" y="138"/>
                  </a:cubicBezTo>
                  <a:cubicBezTo>
                    <a:pt x="140" y="125"/>
                    <a:pt x="140" y="125"/>
                    <a:pt x="140" y="125"/>
                  </a:cubicBezTo>
                  <a:cubicBezTo>
                    <a:pt x="145" y="118"/>
                    <a:pt x="145" y="118"/>
                    <a:pt x="145" y="118"/>
                  </a:cubicBezTo>
                  <a:cubicBezTo>
                    <a:pt x="185" y="3"/>
                    <a:pt x="185" y="3"/>
                    <a:pt x="185" y="3"/>
                  </a:cubicBezTo>
                  <a:cubicBezTo>
                    <a:pt x="182" y="2"/>
                    <a:pt x="179" y="1"/>
                    <a:pt x="176" y="0"/>
                  </a:cubicBezTo>
                  <a:cubicBezTo>
                    <a:pt x="157" y="19"/>
                    <a:pt x="157" y="19"/>
                    <a:pt x="157" y="19"/>
                  </a:cubicBezTo>
                  <a:cubicBezTo>
                    <a:pt x="138" y="0"/>
                    <a:pt x="138" y="0"/>
                    <a:pt x="138" y="0"/>
                  </a:cubicBezTo>
                  <a:cubicBezTo>
                    <a:pt x="138" y="0"/>
                    <a:pt x="138" y="0"/>
                    <a:pt x="138" y="0"/>
                  </a:cubicBezTo>
                  <a:cubicBezTo>
                    <a:pt x="116" y="6"/>
                    <a:pt x="88" y="26"/>
                    <a:pt x="88" y="26"/>
                  </a:cubicBezTo>
                  <a:cubicBezTo>
                    <a:pt x="78" y="33"/>
                    <a:pt x="68" y="41"/>
                    <a:pt x="59" y="50"/>
                  </a:cubicBezTo>
                  <a:cubicBezTo>
                    <a:pt x="34" y="75"/>
                    <a:pt x="16" y="104"/>
                    <a:pt x="4" y="142"/>
                  </a:cubicBezTo>
                  <a:cubicBezTo>
                    <a:pt x="1" y="152"/>
                    <a:pt x="0" y="167"/>
                    <a:pt x="7" y="176"/>
                  </a:cubicBezTo>
                  <a:cubicBezTo>
                    <a:pt x="15" y="186"/>
                    <a:pt x="20" y="192"/>
                    <a:pt x="75" y="192"/>
                  </a:cubicBezTo>
                  <a:cubicBezTo>
                    <a:pt x="75" y="192"/>
                    <a:pt x="140" y="192"/>
                    <a:pt x="140" y="192"/>
                  </a:cubicBezTo>
                  <a:cubicBezTo>
                    <a:pt x="155" y="191"/>
                    <a:pt x="167" y="179"/>
                    <a:pt x="167" y="164"/>
                  </a:cubicBezTo>
                  <a:close/>
                  <a:moveTo>
                    <a:pt x="107" y="183"/>
                  </a:moveTo>
                  <a:cubicBezTo>
                    <a:pt x="99" y="183"/>
                    <a:pt x="91" y="184"/>
                    <a:pt x="85" y="184"/>
                  </a:cubicBezTo>
                  <a:cubicBezTo>
                    <a:pt x="82" y="184"/>
                    <a:pt x="79" y="184"/>
                    <a:pt x="77" y="184"/>
                  </a:cubicBezTo>
                  <a:cubicBezTo>
                    <a:pt x="77" y="184"/>
                    <a:pt x="76" y="184"/>
                    <a:pt x="75" y="184"/>
                  </a:cubicBezTo>
                  <a:cubicBezTo>
                    <a:pt x="75" y="184"/>
                    <a:pt x="75" y="184"/>
                    <a:pt x="75" y="184"/>
                  </a:cubicBezTo>
                  <a:cubicBezTo>
                    <a:pt x="24" y="184"/>
                    <a:pt x="20" y="179"/>
                    <a:pt x="13" y="171"/>
                  </a:cubicBezTo>
                  <a:cubicBezTo>
                    <a:pt x="9" y="165"/>
                    <a:pt x="9" y="153"/>
                    <a:pt x="12" y="144"/>
                  </a:cubicBezTo>
                  <a:cubicBezTo>
                    <a:pt x="23" y="109"/>
                    <a:pt x="40" y="81"/>
                    <a:pt x="65" y="55"/>
                  </a:cubicBezTo>
                  <a:cubicBezTo>
                    <a:pt x="73" y="48"/>
                    <a:pt x="82" y="40"/>
                    <a:pt x="93" y="32"/>
                  </a:cubicBezTo>
                  <a:cubicBezTo>
                    <a:pt x="94" y="31"/>
                    <a:pt x="94" y="31"/>
                    <a:pt x="94" y="31"/>
                  </a:cubicBezTo>
                  <a:cubicBezTo>
                    <a:pt x="137" y="140"/>
                    <a:pt x="137" y="140"/>
                    <a:pt x="137" y="140"/>
                  </a:cubicBezTo>
                  <a:cubicBezTo>
                    <a:pt x="138" y="143"/>
                    <a:pt x="140" y="145"/>
                    <a:pt x="143" y="146"/>
                  </a:cubicBezTo>
                  <a:cubicBezTo>
                    <a:pt x="153" y="147"/>
                    <a:pt x="159" y="155"/>
                    <a:pt x="159" y="164"/>
                  </a:cubicBezTo>
                  <a:cubicBezTo>
                    <a:pt x="159" y="175"/>
                    <a:pt x="151" y="183"/>
                    <a:pt x="140" y="183"/>
                  </a:cubicBezTo>
                  <a:cubicBezTo>
                    <a:pt x="140" y="183"/>
                    <a:pt x="124" y="183"/>
                    <a:pt x="107" y="183"/>
                  </a:cubicBezTo>
                  <a:close/>
                  <a:moveTo>
                    <a:pt x="107" y="183"/>
                  </a:moveTo>
                  <a:cubicBezTo>
                    <a:pt x="107" y="183"/>
                    <a:pt x="107" y="183"/>
                    <a:pt x="107" y="183"/>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19" name="Freeform 65"/>
            <p:cNvSpPr>
              <a:spLocks noEditPoints="1"/>
            </p:cNvSpPr>
            <p:nvPr/>
          </p:nvSpPr>
          <p:spPr bwMode="auto">
            <a:xfrm>
              <a:off x="5360988" y="1457325"/>
              <a:ext cx="647700" cy="701675"/>
            </a:xfrm>
            <a:custGeom>
              <a:avLst/>
              <a:gdLst/>
              <a:ahLst/>
              <a:cxnLst>
                <a:cxn ang="0">
                  <a:pos x="177" y="54"/>
                </a:cxn>
                <a:cxn ang="0">
                  <a:pos x="115" y="0"/>
                </a:cxn>
                <a:cxn ang="0">
                  <a:pos x="93" y="141"/>
                </a:cxn>
                <a:cxn ang="0">
                  <a:pos x="96" y="158"/>
                </a:cxn>
                <a:cxn ang="0">
                  <a:pos x="62" y="193"/>
                </a:cxn>
                <a:cxn ang="0">
                  <a:pos x="0" y="193"/>
                </a:cxn>
                <a:cxn ang="0">
                  <a:pos x="0" y="230"/>
                </a:cxn>
                <a:cxn ang="0">
                  <a:pos x="1" y="242"/>
                </a:cxn>
                <a:cxn ang="0">
                  <a:pos x="156" y="242"/>
                </a:cxn>
                <a:cxn ang="0">
                  <a:pos x="157" y="230"/>
                </a:cxn>
                <a:cxn ang="0">
                  <a:pos x="157" y="134"/>
                </a:cxn>
                <a:cxn ang="0">
                  <a:pos x="170" y="236"/>
                </a:cxn>
                <a:cxn ang="0">
                  <a:pos x="170" y="242"/>
                </a:cxn>
                <a:cxn ang="0">
                  <a:pos x="224" y="242"/>
                </a:cxn>
                <a:cxn ang="0">
                  <a:pos x="224" y="236"/>
                </a:cxn>
                <a:cxn ang="0">
                  <a:pos x="177" y="54"/>
                </a:cxn>
                <a:cxn ang="0">
                  <a:pos x="177" y="54"/>
                </a:cxn>
                <a:cxn ang="0">
                  <a:pos x="177" y="54"/>
                </a:cxn>
              </a:cxnLst>
              <a:rect l="0" t="0" r="r" b="b"/>
              <a:pathLst>
                <a:path w="224" h="242">
                  <a:moveTo>
                    <a:pt x="177" y="54"/>
                  </a:moveTo>
                  <a:cubicBezTo>
                    <a:pt x="164" y="37"/>
                    <a:pt x="144" y="15"/>
                    <a:pt x="115" y="0"/>
                  </a:cubicBezTo>
                  <a:cubicBezTo>
                    <a:pt x="93" y="141"/>
                    <a:pt x="93" y="141"/>
                    <a:pt x="93" y="141"/>
                  </a:cubicBezTo>
                  <a:cubicBezTo>
                    <a:pt x="93" y="141"/>
                    <a:pt x="96" y="152"/>
                    <a:pt x="96" y="158"/>
                  </a:cubicBezTo>
                  <a:cubicBezTo>
                    <a:pt x="96" y="177"/>
                    <a:pt x="81" y="193"/>
                    <a:pt x="62" y="193"/>
                  </a:cubicBezTo>
                  <a:cubicBezTo>
                    <a:pt x="0" y="193"/>
                    <a:pt x="0" y="193"/>
                    <a:pt x="0" y="193"/>
                  </a:cubicBezTo>
                  <a:cubicBezTo>
                    <a:pt x="0" y="230"/>
                    <a:pt x="0" y="230"/>
                    <a:pt x="0" y="230"/>
                  </a:cubicBezTo>
                  <a:cubicBezTo>
                    <a:pt x="0" y="234"/>
                    <a:pt x="0" y="238"/>
                    <a:pt x="1" y="242"/>
                  </a:cubicBezTo>
                  <a:cubicBezTo>
                    <a:pt x="156" y="242"/>
                    <a:pt x="156" y="242"/>
                    <a:pt x="156" y="242"/>
                  </a:cubicBezTo>
                  <a:cubicBezTo>
                    <a:pt x="157" y="238"/>
                    <a:pt x="157" y="234"/>
                    <a:pt x="157" y="230"/>
                  </a:cubicBezTo>
                  <a:cubicBezTo>
                    <a:pt x="157" y="134"/>
                    <a:pt x="157" y="134"/>
                    <a:pt x="157" y="134"/>
                  </a:cubicBezTo>
                  <a:cubicBezTo>
                    <a:pt x="164" y="157"/>
                    <a:pt x="170" y="190"/>
                    <a:pt x="170" y="236"/>
                  </a:cubicBezTo>
                  <a:cubicBezTo>
                    <a:pt x="170" y="238"/>
                    <a:pt x="170" y="240"/>
                    <a:pt x="170" y="242"/>
                  </a:cubicBezTo>
                  <a:cubicBezTo>
                    <a:pt x="224" y="242"/>
                    <a:pt x="224" y="242"/>
                    <a:pt x="224" y="242"/>
                  </a:cubicBezTo>
                  <a:cubicBezTo>
                    <a:pt x="224" y="240"/>
                    <a:pt x="224" y="238"/>
                    <a:pt x="224" y="236"/>
                  </a:cubicBezTo>
                  <a:cubicBezTo>
                    <a:pt x="224" y="131"/>
                    <a:pt x="197" y="79"/>
                    <a:pt x="177" y="54"/>
                  </a:cubicBezTo>
                  <a:close/>
                  <a:moveTo>
                    <a:pt x="177" y="54"/>
                  </a:moveTo>
                  <a:cubicBezTo>
                    <a:pt x="177" y="54"/>
                    <a:pt x="177" y="54"/>
                    <a:pt x="177" y="54"/>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20" name="Freeform 66"/>
            <p:cNvSpPr>
              <a:spLocks noEditPoints="1"/>
            </p:cNvSpPr>
            <p:nvPr/>
          </p:nvSpPr>
          <p:spPr bwMode="auto">
            <a:xfrm>
              <a:off x="5381625" y="1020763"/>
              <a:ext cx="414338" cy="414338"/>
            </a:xfrm>
            <a:custGeom>
              <a:avLst/>
              <a:gdLst/>
              <a:ahLst/>
              <a:cxnLst>
                <a:cxn ang="0">
                  <a:pos x="143" y="71"/>
                </a:cxn>
                <a:cxn ang="0">
                  <a:pos x="72" y="143"/>
                </a:cxn>
                <a:cxn ang="0">
                  <a:pos x="0" y="71"/>
                </a:cxn>
                <a:cxn ang="0">
                  <a:pos x="72" y="0"/>
                </a:cxn>
                <a:cxn ang="0">
                  <a:pos x="143" y="71"/>
                </a:cxn>
                <a:cxn ang="0">
                  <a:pos x="143" y="71"/>
                </a:cxn>
                <a:cxn ang="0">
                  <a:pos x="143" y="71"/>
                </a:cxn>
              </a:cxnLst>
              <a:rect l="0" t="0" r="r" b="b"/>
              <a:pathLst>
                <a:path w="143" h="143">
                  <a:moveTo>
                    <a:pt x="143" y="71"/>
                  </a:moveTo>
                  <a:cubicBezTo>
                    <a:pt x="143" y="111"/>
                    <a:pt x="111" y="143"/>
                    <a:pt x="72" y="143"/>
                  </a:cubicBezTo>
                  <a:cubicBezTo>
                    <a:pt x="32" y="143"/>
                    <a:pt x="0" y="111"/>
                    <a:pt x="0" y="71"/>
                  </a:cubicBezTo>
                  <a:cubicBezTo>
                    <a:pt x="0" y="32"/>
                    <a:pt x="32" y="0"/>
                    <a:pt x="72" y="0"/>
                  </a:cubicBezTo>
                  <a:cubicBezTo>
                    <a:pt x="111" y="0"/>
                    <a:pt x="143" y="32"/>
                    <a:pt x="143" y="71"/>
                  </a:cubicBezTo>
                  <a:close/>
                  <a:moveTo>
                    <a:pt x="143" y="71"/>
                  </a:moveTo>
                  <a:cubicBezTo>
                    <a:pt x="143" y="71"/>
                    <a:pt x="143" y="71"/>
                    <a:pt x="143" y="71"/>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21" name="Group 216"/>
          <p:cNvGrpSpPr/>
          <p:nvPr/>
        </p:nvGrpSpPr>
        <p:grpSpPr>
          <a:xfrm>
            <a:off x="3953085" y="2386576"/>
            <a:ext cx="545410" cy="675025"/>
            <a:chOff x="1685925" y="982663"/>
            <a:chExt cx="735013" cy="909638"/>
          </a:xfrm>
          <a:solidFill>
            <a:schemeClr val="accent4"/>
          </a:solidFill>
        </p:grpSpPr>
        <p:sp>
          <p:nvSpPr>
            <p:cNvPr id="22" name="Freeform 20"/>
            <p:cNvSpPr>
              <a:spLocks noEditPoints="1"/>
            </p:cNvSpPr>
            <p:nvPr/>
          </p:nvSpPr>
          <p:spPr bwMode="auto">
            <a:xfrm>
              <a:off x="1685925" y="1417638"/>
              <a:ext cx="277813" cy="234950"/>
            </a:xfrm>
            <a:custGeom>
              <a:avLst/>
              <a:gdLst/>
              <a:ahLst/>
              <a:cxnLst>
                <a:cxn ang="0">
                  <a:pos x="10" y="33"/>
                </a:cxn>
                <a:cxn ang="0">
                  <a:pos x="11" y="33"/>
                </a:cxn>
                <a:cxn ang="0">
                  <a:pos x="11" y="57"/>
                </a:cxn>
                <a:cxn ang="0">
                  <a:pos x="32" y="57"/>
                </a:cxn>
                <a:cxn ang="0">
                  <a:pos x="94" y="81"/>
                </a:cxn>
                <a:cxn ang="0">
                  <a:pos x="94" y="74"/>
                </a:cxn>
                <a:cxn ang="0">
                  <a:pos x="49" y="57"/>
                </a:cxn>
                <a:cxn ang="0">
                  <a:pos x="94" y="57"/>
                </a:cxn>
                <a:cxn ang="0">
                  <a:pos x="94" y="50"/>
                </a:cxn>
                <a:cxn ang="0">
                  <a:pos x="18" y="50"/>
                </a:cxn>
                <a:cxn ang="0">
                  <a:pos x="18" y="33"/>
                </a:cxn>
                <a:cxn ang="0">
                  <a:pos x="96" y="33"/>
                </a:cxn>
                <a:cxn ang="0">
                  <a:pos x="96" y="18"/>
                </a:cxn>
                <a:cxn ang="0">
                  <a:pos x="89" y="19"/>
                </a:cxn>
                <a:cxn ang="0">
                  <a:pos x="87" y="19"/>
                </a:cxn>
                <a:cxn ang="0">
                  <a:pos x="67" y="2"/>
                </a:cxn>
                <a:cxn ang="0">
                  <a:pos x="67" y="0"/>
                </a:cxn>
                <a:cxn ang="0">
                  <a:pos x="10" y="0"/>
                </a:cxn>
                <a:cxn ang="0">
                  <a:pos x="0" y="10"/>
                </a:cxn>
                <a:cxn ang="0">
                  <a:pos x="0" y="23"/>
                </a:cxn>
                <a:cxn ang="0">
                  <a:pos x="10" y="33"/>
                </a:cxn>
                <a:cxn ang="0">
                  <a:pos x="10" y="33"/>
                </a:cxn>
                <a:cxn ang="0">
                  <a:pos x="10" y="33"/>
                </a:cxn>
              </a:cxnLst>
              <a:rect l="0" t="0" r="r" b="b"/>
              <a:pathLst>
                <a:path w="96" h="81">
                  <a:moveTo>
                    <a:pt x="10" y="33"/>
                  </a:moveTo>
                  <a:cubicBezTo>
                    <a:pt x="11" y="33"/>
                    <a:pt x="11" y="33"/>
                    <a:pt x="11" y="33"/>
                  </a:cubicBezTo>
                  <a:cubicBezTo>
                    <a:pt x="11" y="57"/>
                    <a:pt x="11" y="57"/>
                    <a:pt x="11" y="57"/>
                  </a:cubicBezTo>
                  <a:cubicBezTo>
                    <a:pt x="32" y="57"/>
                    <a:pt x="32" y="57"/>
                    <a:pt x="32" y="57"/>
                  </a:cubicBezTo>
                  <a:cubicBezTo>
                    <a:pt x="94" y="81"/>
                    <a:pt x="94" y="81"/>
                    <a:pt x="94" y="81"/>
                  </a:cubicBezTo>
                  <a:cubicBezTo>
                    <a:pt x="94" y="74"/>
                    <a:pt x="94" y="74"/>
                    <a:pt x="94" y="74"/>
                  </a:cubicBezTo>
                  <a:cubicBezTo>
                    <a:pt x="49" y="57"/>
                    <a:pt x="49" y="57"/>
                    <a:pt x="49" y="57"/>
                  </a:cubicBezTo>
                  <a:cubicBezTo>
                    <a:pt x="94" y="57"/>
                    <a:pt x="94" y="57"/>
                    <a:pt x="94" y="57"/>
                  </a:cubicBezTo>
                  <a:cubicBezTo>
                    <a:pt x="94" y="50"/>
                    <a:pt x="94" y="50"/>
                    <a:pt x="94" y="50"/>
                  </a:cubicBezTo>
                  <a:cubicBezTo>
                    <a:pt x="18" y="50"/>
                    <a:pt x="18" y="50"/>
                    <a:pt x="18" y="50"/>
                  </a:cubicBezTo>
                  <a:cubicBezTo>
                    <a:pt x="18" y="33"/>
                    <a:pt x="18" y="33"/>
                    <a:pt x="18" y="33"/>
                  </a:cubicBezTo>
                  <a:cubicBezTo>
                    <a:pt x="96" y="33"/>
                    <a:pt x="96" y="33"/>
                    <a:pt x="96" y="33"/>
                  </a:cubicBezTo>
                  <a:cubicBezTo>
                    <a:pt x="96" y="18"/>
                    <a:pt x="96" y="18"/>
                    <a:pt x="96" y="18"/>
                  </a:cubicBezTo>
                  <a:cubicBezTo>
                    <a:pt x="94" y="19"/>
                    <a:pt x="90" y="19"/>
                    <a:pt x="89" y="19"/>
                  </a:cubicBezTo>
                  <a:cubicBezTo>
                    <a:pt x="88" y="19"/>
                    <a:pt x="87" y="19"/>
                    <a:pt x="87" y="19"/>
                  </a:cubicBezTo>
                  <a:cubicBezTo>
                    <a:pt x="70" y="19"/>
                    <a:pt x="68" y="12"/>
                    <a:pt x="67" y="2"/>
                  </a:cubicBezTo>
                  <a:cubicBezTo>
                    <a:pt x="67" y="1"/>
                    <a:pt x="67" y="0"/>
                    <a:pt x="67" y="0"/>
                  </a:cubicBezTo>
                  <a:cubicBezTo>
                    <a:pt x="10" y="0"/>
                    <a:pt x="10" y="0"/>
                    <a:pt x="10" y="0"/>
                  </a:cubicBezTo>
                  <a:cubicBezTo>
                    <a:pt x="5" y="0"/>
                    <a:pt x="0" y="4"/>
                    <a:pt x="0" y="10"/>
                  </a:cubicBezTo>
                  <a:cubicBezTo>
                    <a:pt x="0" y="23"/>
                    <a:pt x="0" y="23"/>
                    <a:pt x="0" y="23"/>
                  </a:cubicBezTo>
                  <a:cubicBezTo>
                    <a:pt x="0" y="28"/>
                    <a:pt x="5" y="33"/>
                    <a:pt x="10" y="33"/>
                  </a:cubicBezTo>
                  <a:close/>
                  <a:moveTo>
                    <a:pt x="10" y="33"/>
                  </a:moveTo>
                  <a:cubicBezTo>
                    <a:pt x="10" y="33"/>
                    <a:pt x="10" y="33"/>
                    <a:pt x="10" y="33"/>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23" name="Freeform 21"/>
            <p:cNvSpPr>
              <a:spLocks noEditPoints="1"/>
            </p:cNvSpPr>
            <p:nvPr/>
          </p:nvSpPr>
          <p:spPr bwMode="auto">
            <a:xfrm>
              <a:off x="2160588" y="1417638"/>
              <a:ext cx="260350" cy="228600"/>
            </a:xfrm>
            <a:custGeom>
              <a:avLst/>
              <a:gdLst/>
              <a:ahLst/>
              <a:cxnLst>
                <a:cxn ang="0">
                  <a:pos x="80" y="0"/>
                </a:cxn>
                <a:cxn ang="0">
                  <a:pos x="27" y="0"/>
                </a:cxn>
                <a:cxn ang="0">
                  <a:pos x="27" y="1"/>
                </a:cxn>
                <a:cxn ang="0">
                  <a:pos x="7" y="18"/>
                </a:cxn>
                <a:cxn ang="0">
                  <a:pos x="0" y="17"/>
                </a:cxn>
                <a:cxn ang="0">
                  <a:pos x="0" y="33"/>
                </a:cxn>
                <a:cxn ang="0">
                  <a:pos x="72" y="33"/>
                </a:cxn>
                <a:cxn ang="0">
                  <a:pos x="72" y="50"/>
                </a:cxn>
                <a:cxn ang="0">
                  <a:pos x="1" y="50"/>
                </a:cxn>
                <a:cxn ang="0">
                  <a:pos x="1" y="57"/>
                </a:cxn>
                <a:cxn ang="0">
                  <a:pos x="41" y="57"/>
                </a:cxn>
                <a:cxn ang="0">
                  <a:pos x="1" y="72"/>
                </a:cxn>
                <a:cxn ang="0">
                  <a:pos x="1" y="79"/>
                </a:cxn>
                <a:cxn ang="0">
                  <a:pos x="58" y="57"/>
                </a:cxn>
                <a:cxn ang="0">
                  <a:pos x="79" y="57"/>
                </a:cxn>
                <a:cxn ang="0">
                  <a:pos x="79" y="33"/>
                </a:cxn>
                <a:cxn ang="0">
                  <a:pos x="80" y="33"/>
                </a:cxn>
                <a:cxn ang="0">
                  <a:pos x="90" y="23"/>
                </a:cxn>
                <a:cxn ang="0">
                  <a:pos x="90" y="10"/>
                </a:cxn>
                <a:cxn ang="0">
                  <a:pos x="80" y="0"/>
                </a:cxn>
                <a:cxn ang="0">
                  <a:pos x="80" y="0"/>
                </a:cxn>
                <a:cxn ang="0">
                  <a:pos x="80" y="0"/>
                </a:cxn>
              </a:cxnLst>
              <a:rect l="0" t="0" r="r" b="b"/>
              <a:pathLst>
                <a:path w="90" h="79">
                  <a:moveTo>
                    <a:pt x="80" y="0"/>
                  </a:moveTo>
                  <a:cubicBezTo>
                    <a:pt x="27" y="0"/>
                    <a:pt x="27" y="0"/>
                    <a:pt x="27" y="0"/>
                  </a:cubicBezTo>
                  <a:cubicBezTo>
                    <a:pt x="27" y="0"/>
                    <a:pt x="27" y="0"/>
                    <a:pt x="27" y="1"/>
                  </a:cubicBezTo>
                  <a:cubicBezTo>
                    <a:pt x="26" y="11"/>
                    <a:pt x="22" y="20"/>
                    <a:pt x="7" y="18"/>
                  </a:cubicBezTo>
                  <a:cubicBezTo>
                    <a:pt x="5" y="18"/>
                    <a:pt x="1" y="18"/>
                    <a:pt x="0" y="17"/>
                  </a:cubicBezTo>
                  <a:cubicBezTo>
                    <a:pt x="0" y="33"/>
                    <a:pt x="0" y="33"/>
                    <a:pt x="0" y="33"/>
                  </a:cubicBezTo>
                  <a:cubicBezTo>
                    <a:pt x="72" y="33"/>
                    <a:pt x="72" y="33"/>
                    <a:pt x="72" y="33"/>
                  </a:cubicBezTo>
                  <a:cubicBezTo>
                    <a:pt x="72" y="50"/>
                    <a:pt x="72" y="50"/>
                    <a:pt x="72" y="50"/>
                  </a:cubicBezTo>
                  <a:cubicBezTo>
                    <a:pt x="1" y="50"/>
                    <a:pt x="1" y="50"/>
                    <a:pt x="1" y="50"/>
                  </a:cubicBezTo>
                  <a:cubicBezTo>
                    <a:pt x="1" y="57"/>
                    <a:pt x="1" y="57"/>
                    <a:pt x="1" y="57"/>
                  </a:cubicBezTo>
                  <a:cubicBezTo>
                    <a:pt x="41" y="57"/>
                    <a:pt x="41" y="57"/>
                    <a:pt x="41" y="57"/>
                  </a:cubicBezTo>
                  <a:cubicBezTo>
                    <a:pt x="1" y="72"/>
                    <a:pt x="1" y="72"/>
                    <a:pt x="1" y="72"/>
                  </a:cubicBezTo>
                  <a:cubicBezTo>
                    <a:pt x="1" y="79"/>
                    <a:pt x="1" y="79"/>
                    <a:pt x="1" y="79"/>
                  </a:cubicBezTo>
                  <a:cubicBezTo>
                    <a:pt x="58" y="57"/>
                    <a:pt x="58" y="57"/>
                    <a:pt x="58" y="57"/>
                  </a:cubicBezTo>
                  <a:cubicBezTo>
                    <a:pt x="79" y="57"/>
                    <a:pt x="79" y="57"/>
                    <a:pt x="79" y="57"/>
                  </a:cubicBezTo>
                  <a:cubicBezTo>
                    <a:pt x="79" y="33"/>
                    <a:pt x="79" y="33"/>
                    <a:pt x="79" y="33"/>
                  </a:cubicBezTo>
                  <a:cubicBezTo>
                    <a:pt x="80" y="33"/>
                    <a:pt x="80" y="33"/>
                    <a:pt x="80" y="33"/>
                  </a:cubicBezTo>
                  <a:cubicBezTo>
                    <a:pt x="85" y="33"/>
                    <a:pt x="90" y="28"/>
                    <a:pt x="90" y="23"/>
                  </a:cubicBezTo>
                  <a:cubicBezTo>
                    <a:pt x="90" y="10"/>
                    <a:pt x="90" y="10"/>
                    <a:pt x="90" y="10"/>
                  </a:cubicBezTo>
                  <a:cubicBezTo>
                    <a:pt x="90" y="4"/>
                    <a:pt x="85" y="0"/>
                    <a:pt x="80" y="0"/>
                  </a:cubicBezTo>
                  <a:close/>
                  <a:moveTo>
                    <a:pt x="80" y="0"/>
                  </a:moveTo>
                  <a:cubicBezTo>
                    <a:pt x="80" y="0"/>
                    <a:pt x="80" y="0"/>
                    <a:pt x="80" y="0"/>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24" name="Freeform 22"/>
            <p:cNvSpPr>
              <a:spLocks noEditPoints="1"/>
            </p:cNvSpPr>
            <p:nvPr/>
          </p:nvSpPr>
          <p:spPr bwMode="auto">
            <a:xfrm>
              <a:off x="1685925" y="1706563"/>
              <a:ext cx="722313" cy="185738"/>
            </a:xfrm>
            <a:custGeom>
              <a:avLst/>
              <a:gdLst/>
              <a:ahLst/>
              <a:cxnLst>
                <a:cxn ang="0">
                  <a:pos x="245" y="44"/>
                </a:cxn>
                <a:cxn ang="0">
                  <a:pos x="245" y="40"/>
                </a:cxn>
                <a:cxn ang="0">
                  <a:pos x="250" y="40"/>
                </a:cxn>
                <a:cxn ang="0">
                  <a:pos x="250" y="33"/>
                </a:cxn>
                <a:cxn ang="0">
                  <a:pos x="244" y="33"/>
                </a:cxn>
                <a:cxn ang="0">
                  <a:pos x="163" y="1"/>
                </a:cxn>
                <a:cxn ang="0">
                  <a:pos x="159" y="7"/>
                </a:cxn>
                <a:cxn ang="0">
                  <a:pos x="227" y="33"/>
                </a:cxn>
                <a:cxn ang="0">
                  <a:pos x="27" y="33"/>
                </a:cxn>
                <a:cxn ang="0">
                  <a:pos x="99" y="5"/>
                </a:cxn>
                <a:cxn ang="0">
                  <a:pos x="96" y="0"/>
                </a:cxn>
                <a:cxn ang="0">
                  <a:pos x="10" y="33"/>
                </a:cxn>
                <a:cxn ang="0">
                  <a:pos x="4" y="33"/>
                </a:cxn>
                <a:cxn ang="0">
                  <a:pos x="4" y="40"/>
                </a:cxn>
                <a:cxn ang="0">
                  <a:pos x="6" y="40"/>
                </a:cxn>
                <a:cxn ang="0">
                  <a:pos x="6" y="44"/>
                </a:cxn>
                <a:cxn ang="0">
                  <a:pos x="0" y="53"/>
                </a:cxn>
                <a:cxn ang="0">
                  <a:pos x="11" y="64"/>
                </a:cxn>
                <a:cxn ang="0">
                  <a:pos x="22" y="53"/>
                </a:cxn>
                <a:cxn ang="0">
                  <a:pos x="16" y="44"/>
                </a:cxn>
                <a:cxn ang="0">
                  <a:pos x="16" y="40"/>
                </a:cxn>
                <a:cxn ang="0">
                  <a:pos x="234" y="40"/>
                </a:cxn>
                <a:cxn ang="0">
                  <a:pos x="234" y="44"/>
                </a:cxn>
                <a:cxn ang="0">
                  <a:pos x="229" y="53"/>
                </a:cxn>
                <a:cxn ang="0">
                  <a:pos x="240" y="64"/>
                </a:cxn>
                <a:cxn ang="0">
                  <a:pos x="250" y="53"/>
                </a:cxn>
                <a:cxn ang="0">
                  <a:pos x="245" y="44"/>
                </a:cxn>
                <a:cxn ang="0">
                  <a:pos x="245" y="44"/>
                </a:cxn>
                <a:cxn ang="0">
                  <a:pos x="245" y="44"/>
                </a:cxn>
              </a:cxnLst>
              <a:rect l="0" t="0" r="r" b="b"/>
              <a:pathLst>
                <a:path w="250" h="64">
                  <a:moveTo>
                    <a:pt x="245" y="44"/>
                  </a:moveTo>
                  <a:cubicBezTo>
                    <a:pt x="245" y="40"/>
                    <a:pt x="245" y="40"/>
                    <a:pt x="245" y="40"/>
                  </a:cubicBezTo>
                  <a:cubicBezTo>
                    <a:pt x="250" y="40"/>
                    <a:pt x="250" y="40"/>
                    <a:pt x="250" y="40"/>
                  </a:cubicBezTo>
                  <a:cubicBezTo>
                    <a:pt x="250" y="33"/>
                    <a:pt x="250" y="33"/>
                    <a:pt x="250" y="33"/>
                  </a:cubicBezTo>
                  <a:cubicBezTo>
                    <a:pt x="244" y="33"/>
                    <a:pt x="244" y="33"/>
                    <a:pt x="244" y="33"/>
                  </a:cubicBezTo>
                  <a:cubicBezTo>
                    <a:pt x="163" y="1"/>
                    <a:pt x="163" y="1"/>
                    <a:pt x="163" y="1"/>
                  </a:cubicBezTo>
                  <a:cubicBezTo>
                    <a:pt x="162" y="3"/>
                    <a:pt x="160" y="5"/>
                    <a:pt x="159" y="7"/>
                  </a:cubicBezTo>
                  <a:cubicBezTo>
                    <a:pt x="227" y="33"/>
                    <a:pt x="227" y="33"/>
                    <a:pt x="227" y="33"/>
                  </a:cubicBezTo>
                  <a:cubicBezTo>
                    <a:pt x="27" y="33"/>
                    <a:pt x="27" y="33"/>
                    <a:pt x="27" y="33"/>
                  </a:cubicBezTo>
                  <a:cubicBezTo>
                    <a:pt x="99" y="5"/>
                    <a:pt x="99" y="5"/>
                    <a:pt x="99" y="5"/>
                  </a:cubicBezTo>
                  <a:cubicBezTo>
                    <a:pt x="98" y="3"/>
                    <a:pt x="96" y="2"/>
                    <a:pt x="96" y="0"/>
                  </a:cubicBezTo>
                  <a:cubicBezTo>
                    <a:pt x="10" y="33"/>
                    <a:pt x="10" y="33"/>
                    <a:pt x="10" y="33"/>
                  </a:cubicBezTo>
                  <a:cubicBezTo>
                    <a:pt x="4" y="33"/>
                    <a:pt x="4" y="33"/>
                    <a:pt x="4" y="33"/>
                  </a:cubicBezTo>
                  <a:cubicBezTo>
                    <a:pt x="4" y="40"/>
                    <a:pt x="4" y="40"/>
                    <a:pt x="4" y="40"/>
                  </a:cubicBezTo>
                  <a:cubicBezTo>
                    <a:pt x="6" y="40"/>
                    <a:pt x="6" y="40"/>
                    <a:pt x="6" y="40"/>
                  </a:cubicBezTo>
                  <a:cubicBezTo>
                    <a:pt x="6" y="44"/>
                    <a:pt x="6" y="44"/>
                    <a:pt x="6" y="44"/>
                  </a:cubicBezTo>
                  <a:cubicBezTo>
                    <a:pt x="2" y="46"/>
                    <a:pt x="0" y="49"/>
                    <a:pt x="0" y="53"/>
                  </a:cubicBezTo>
                  <a:cubicBezTo>
                    <a:pt x="0" y="59"/>
                    <a:pt x="5" y="64"/>
                    <a:pt x="11" y="64"/>
                  </a:cubicBezTo>
                  <a:cubicBezTo>
                    <a:pt x="17" y="64"/>
                    <a:pt x="22" y="59"/>
                    <a:pt x="22" y="53"/>
                  </a:cubicBezTo>
                  <a:cubicBezTo>
                    <a:pt x="22" y="49"/>
                    <a:pt x="19" y="46"/>
                    <a:pt x="16" y="44"/>
                  </a:cubicBezTo>
                  <a:cubicBezTo>
                    <a:pt x="16" y="40"/>
                    <a:pt x="16" y="40"/>
                    <a:pt x="16" y="40"/>
                  </a:cubicBezTo>
                  <a:cubicBezTo>
                    <a:pt x="234" y="40"/>
                    <a:pt x="234" y="40"/>
                    <a:pt x="234" y="40"/>
                  </a:cubicBezTo>
                  <a:cubicBezTo>
                    <a:pt x="234" y="44"/>
                    <a:pt x="234" y="44"/>
                    <a:pt x="234" y="44"/>
                  </a:cubicBezTo>
                  <a:cubicBezTo>
                    <a:pt x="231" y="46"/>
                    <a:pt x="229" y="49"/>
                    <a:pt x="229" y="53"/>
                  </a:cubicBezTo>
                  <a:cubicBezTo>
                    <a:pt x="229" y="59"/>
                    <a:pt x="233" y="64"/>
                    <a:pt x="240" y="64"/>
                  </a:cubicBezTo>
                  <a:cubicBezTo>
                    <a:pt x="246" y="64"/>
                    <a:pt x="250" y="59"/>
                    <a:pt x="250" y="53"/>
                  </a:cubicBezTo>
                  <a:cubicBezTo>
                    <a:pt x="250" y="49"/>
                    <a:pt x="248" y="46"/>
                    <a:pt x="245" y="44"/>
                  </a:cubicBezTo>
                  <a:close/>
                  <a:moveTo>
                    <a:pt x="245" y="44"/>
                  </a:moveTo>
                  <a:cubicBezTo>
                    <a:pt x="245" y="44"/>
                    <a:pt x="245" y="44"/>
                    <a:pt x="245" y="44"/>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25" name="Freeform 23"/>
            <p:cNvSpPr>
              <a:spLocks noEditPoints="1"/>
            </p:cNvSpPr>
            <p:nvPr/>
          </p:nvSpPr>
          <p:spPr bwMode="auto">
            <a:xfrm>
              <a:off x="2062163" y="1420813"/>
              <a:ext cx="80963" cy="306388"/>
            </a:xfrm>
            <a:custGeom>
              <a:avLst/>
              <a:gdLst/>
              <a:ahLst/>
              <a:cxnLst>
                <a:cxn ang="0">
                  <a:pos x="14" y="0"/>
                </a:cxn>
                <a:cxn ang="0">
                  <a:pos x="0" y="14"/>
                </a:cxn>
                <a:cxn ang="0">
                  <a:pos x="0" y="92"/>
                </a:cxn>
                <a:cxn ang="0">
                  <a:pos x="14" y="106"/>
                </a:cxn>
                <a:cxn ang="0">
                  <a:pos x="28" y="92"/>
                </a:cxn>
                <a:cxn ang="0">
                  <a:pos x="28" y="14"/>
                </a:cxn>
                <a:cxn ang="0">
                  <a:pos x="14" y="0"/>
                </a:cxn>
                <a:cxn ang="0">
                  <a:pos x="14" y="0"/>
                </a:cxn>
                <a:cxn ang="0">
                  <a:pos x="14" y="0"/>
                </a:cxn>
              </a:cxnLst>
              <a:rect l="0" t="0" r="r" b="b"/>
              <a:pathLst>
                <a:path w="28" h="106">
                  <a:moveTo>
                    <a:pt x="14" y="0"/>
                  </a:moveTo>
                  <a:cubicBezTo>
                    <a:pt x="6" y="0"/>
                    <a:pt x="0" y="6"/>
                    <a:pt x="0" y="14"/>
                  </a:cubicBezTo>
                  <a:cubicBezTo>
                    <a:pt x="0" y="92"/>
                    <a:pt x="0" y="92"/>
                    <a:pt x="0" y="92"/>
                  </a:cubicBezTo>
                  <a:cubicBezTo>
                    <a:pt x="0" y="100"/>
                    <a:pt x="6" y="106"/>
                    <a:pt x="14" y="106"/>
                  </a:cubicBezTo>
                  <a:cubicBezTo>
                    <a:pt x="21" y="106"/>
                    <a:pt x="28" y="100"/>
                    <a:pt x="28" y="92"/>
                  </a:cubicBezTo>
                  <a:cubicBezTo>
                    <a:pt x="28" y="14"/>
                    <a:pt x="28" y="14"/>
                    <a:pt x="28" y="14"/>
                  </a:cubicBezTo>
                  <a:cubicBezTo>
                    <a:pt x="28" y="6"/>
                    <a:pt x="21" y="0"/>
                    <a:pt x="14" y="0"/>
                  </a:cubicBezTo>
                  <a:close/>
                  <a:moveTo>
                    <a:pt x="14" y="0"/>
                  </a:moveTo>
                  <a:cubicBezTo>
                    <a:pt x="14" y="0"/>
                    <a:pt x="14" y="0"/>
                    <a:pt x="14" y="0"/>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26" name="Freeform 24"/>
            <p:cNvSpPr>
              <a:spLocks noEditPoints="1"/>
            </p:cNvSpPr>
            <p:nvPr/>
          </p:nvSpPr>
          <p:spPr bwMode="auto">
            <a:xfrm>
              <a:off x="1978025" y="1420813"/>
              <a:ext cx="77788" cy="306388"/>
            </a:xfrm>
            <a:custGeom>
              <a:avLst/>
              <a:gdLst/>
              <a:ahLst/>
              <a:cxnLst>
                <a:cxn ang="0">
                  <a:pos x="13" y="0"/>
                </a:cxn>
                <a:cxn ang="0">
                  <a:pos x="0" y="14"/>
                </a:cxn>
                <a:cxn ang="0">
                  <a:pos x="0" y="92"/>
                </a:cxn>
                <a:cxn ang="0">
                  <a:pos x="13" y="106"/>
                </a:cxn>
                <a:cxn ang="0">
                  <a:pos x="27" y="92"/>
                </a:cxn>
                <a:cxn ang="0">
                  <a:pos x="27" y="14"/>
                </a:cxn>
                <a:cxn ang="0">
                  <a:pos x="13" y="0"/>
                </a:cxn>
                <a:cxn ang="0">
                  <a:pos x="13" y="0"/>
                </a:cxn>
                <a:cxn ang="0">
                  <a:pos x="13" y="0"/>
                </a:cxn>
              </a:cxnLst>
              <a:rect l="0" t="0" r="r" b="b"/>
              <a:pathLst>
                <a:path w="27" h="106">
                  <a:moveTo>
                    <a:pt x="13" y="0"/>
                  </a:moveTo>
                  <a:cubicBezTo>
                    <a:pt x="6" y="0"/>
                    <a:pt x="0" y="6"/>
                    <a:pt x="0" y="14"/>
                  </a:cubicBezTo>
                  <a:cubicBezTo>
                    <a:pt x="0" y="92"/>
                    <a:pt x="0" y="92"/>
                    <a:pt x="0" y="92"/>
                  </a:cubicBezTo>
                  <a:cubicBezTo>
                    <a:pt x="0" y="100"/>
                    <a:pt x="6" y="106"/>
                    <a:pt x="13" y="106"/>
                  </a:cubicBezTo>
                  <a:cubicBezTo>
                    <a:pt x="21" y="106"/>
                    <a:pt x="27" y="100"/>
                    <a:pt x="27" y="92"/>
                  </a:cubicBezTo>
                  <a:cubicBezTo>
                    <a:pt x="27" y="14"/>
                    <a:pt x="27" y="14"/>
                    <a:pt x="27" y="14"/>
                  </a:cubicBezTo>
                  <a:cubicBezTo>
                    <a:pt x="27" y="6"/>
                    <a:pt x="21" y="0"/>
                    <a:pt x="13" y="0"/>
                  </a:cubicBezTo>
                  <a:close/>
                  <a:moveTo>
                    <a:pt x="13" y="0"/>
                  </a:moveTo>
                  <a:cubicBezTo>
                    <a:pt x="13" y="0"/>
                    <a:pt x="13" y="0"/>
                    <a:pt x="13" y="0"/>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27" name="Freeform 25"/>
            <p:cNvSpPr>
              <a:spLocks noEditPoints="1"/>
            </p:cNvSpPr>
            <p:nvPr/>
          </p:nvSpPr>
          <p:spPr bwMode="auto">
            <a:xfrm>
              <a:off x="1971675" y="982663"/>
              <a:ext cx="174625" cy="174625"/>
            </a:xfrm>
            <a:custGeom>
              <a:avLst/>
              <a:gdLst/>
              <a:ahLst/>
              <a:cxnLst>
                <a:cxn ang="0">
                  <a:pos x="60" y="30"/>
                </a:cxn>
                <a:cxn ang="0">
                  <a:pos x="30" y="60"/>
                </a:cxn>
                <a:cxn ang="0">
                  <a:pos x="0" y="30"/>
                </a:cxn>
                <a:cxn ang="0">
                  <a:pos x="30" y="0"/>
                </a:cxn>
                <a:cxn ang="0">
                  <a:pos x="60" y="30"/>
                </a:cxn>
                <a:cxn ang="0">
                  <a:pos x="60" y="30"/>
                </a:cxn>
                <a:cxn ang="0">
                  <a:pos x="60" y="30"/>
                </a:cxn>
              </a:cxnLst>
              <a:rect l="0" t="0" r="r" b="b"/>
              <a:pathLst>
                <a:path w="60" h="60">
                  <a:moveTo>
                    <a:pt x="60" y="30"/>
                  </a:moveTo>
                  <a:cubicBezTo>
                    <a:pt x="60" y="46"/>
                    <a:pt x="47" y="60"/>
                    <a:pt x="30" y="60"/>
                  </a:cubicBezTo>
                  <a:cubicBezTo>
                    <a:pt x="14" y="60"/>
                    <a:pt x="0" y="46"/>
                    <a:pt x="0" y="30"/>
                  </a:cubicBezTo>
                  <a:cubicBezTo>
                    <a:pt x="0" y="13"/>
                    <a:pt x="14" y="0"/>
                    <a:pt x="30" y="0"/>
                  </a:cubicBezTo>
                  <a:cubicBezTo>
                    <a:pt x="47" y="0"/>
                    <a:pt x="60" y="13"/>
                    <a:pt x="60" y="30"/>
                  </a:cubicBezTo>
                  <a:close/>
                  <a:moveTo>
                    <a:pt x="60" y="30"/>
                  </a:moveTo>
                  <a:cubicBezTo>
                    <a:pt x="60" y="30"/>
                    <a:pt x="60" y="30"/>
                    <a:pt x="60" y="30"/>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28" name="Freeform 26"/>
            <p:cNvSpPr>
              <a:spLocks noEditPoints="1"/>
            </p:cNvSpPr>
            <p:nvPr/>
          </p:nvSpPr>
          <p:spPr bwMode="auto">
            <a:xfrm>
              <a:off x="1873250" y="1162050"/>
              <a:ext cx="365125" cy="298450"/>
            </a:xfrm>
            <a:custGeom>
              <a:avLst/>
              <a:gdLst/>
              <a:ahLst/>
              <a:cxnLst>
                <a:cxn ang="0">
                  <a:pos x="19" y="103"/>
                </a:cxn>
                <a:cxn ang="0">
                  <a:pos x="20" y="102"/>
                </a:cxn>
                <a:cxn ang="0">
                  <a:pos x="31" y="90"/>
                </a:cxn>
                <a:cxn ang="0">
                  <a:pos x="33" y="51"/>
                </a:cxn>
                <a:cxn ang="0">
                  <a:pos x="33" y="92"/>
                </a:cxn>
                <a:cxn ang="0">
                  <a:pos x="34" y="94"/>
                </a:cxn>
                <a:cxn ang="0">
                  <a:pos x="50" y="84"/>
                </a:cxn>
                <a:cxn ang="0">
                  <a:pos x="62" y="89"/>
                </a:cxn>
                <a:cxn ang="0">
                  <a:pos x="64" y="92"/>
                </a:cxn>
                <a:cxn ang="0">
                  <a:pos x="79" y="84"/>
                </a:cxn>
                <a:cxn ang="0">
                  <a:pos x="95" y="93"/>
                </a:cxn>
                <a:cxn ang="0">
                  <a:pos x="95" y="92"/>
                </a:cxn>
                <a:cxn ang="0">
                  <a:pos x="95" y="50"/>
                </a:cxn>
                <a:cxn ang="0">
                  <a:pos x="98" y="89"/>
                </a:cxn>
                <a:cxn ang="0">
                  <a:pos x="108" y="101"/>
                </a:cxn>
                <a:cxn ang="0">
                  <a:pos x="109" y="101"/>
                </a:cxn>
                <a:cxn ang="0">
                  <a:pos x="121" y="91"/>
                </a:cxn>
                <a:cxn ang="0">
                  <a:pos x="71" y="0"/>
                </a:cxn>
                <a:cxn ang="0">
                  <a:pos x="64" y="8"/>
                </a:cxn>
                <a:cxn ang="0">
                  <a:pos x="57" y="0"/>
                </a:cxn>
                <a:cxn ang="0">
                  <a:pos x="57" y="0"/>
                </a:cxn>
                <a:cxn ang="0">
                  <a:pos x="8" y="92"/>
                </a:cxn>
                <a:cxn ang="0">
                  <a:pos x="19" y="103"/>
                </a:cxn>
                <a:cxn ang="0">
                  <a:pos x="19" y="103"/>
                </a:cxn>
                <a:cxn ang="0">
                  <a:pos x="19" y="103"/>
                </a:cxn>
              </a:cxnLst>
              <a:rect l="0" t="0" r="r" b="b"/>
              <a:pathLst>
                <a:path w="126" h="103">
                  <a:moveTo>
                    <a:pt x="19" y="103"/>
                  </a:moveTo>
                  <a:cubicBezTo>
                    <a:pt x="20" y="103"/>
                    <a:pt x="20" y="102"/>
                    <a:pt x="20" y="102"/>
                  </a:cubicBezTo>
                  <a:cubicBezTo>
                    <a:pt x="27" y="102"/>
                    <a:pt x="31" y="96"/>
                    <a:pt x="31" y="90"/>
                  </a:cubicBezTo>
                  <a:cubicBezTo>
                    <a:pt x="29" y="72"/>
                    <a:pt x="30" y="60"/>
                    <a:pt x="33" y="51"/>
                  </a:cubicBezTo>
                  <a:cubicBezTo>
                    <a:pt x="33" y="92"/>
                    <a:pt x="33" y="92"/>
                    <a:pt x="33" y="92"/>
                  </a:cubicBezTo>
                  <a:cubicBezTo>
                    <a:pt x="33" y="93"/>
                    <a:pt x="34" y="94"/>
                    <a:pt x="34" y="94"/>
                  </a:cubicBezTo>
                  <a:cubicBezTo>
                    <a:pt x="36" y="88"/>
                    <a:pt x="43" y="84"/>
                    <a:pt x="50" y="84"/>
                  </a:cubicBezTo>
                  <a:cubicBezTo>
                    <a:pt x="55" y="84"/>
                    <a:pt x="59" y="86"/>
                    <a:pt x="62" y="89"/>
                  </a:cubicBezTo>
                  <a:cubicBezTo>
                    <a:pt x="63" y="90"/>
                    <a:pt x="64" y="91"/>
                    <a:pt x="64" y="92"/>
                  </a:cubicBezTo>
                  <a:cubicBezTo>
                    <a:pt x="68" y="87"/>
                    <a:pt x="73" y="84"/>
                    <a:pt x="79" y="84"/>
                  </a:cubicBezTo>
                  <a:cubicBezTo>
                    <a:pt x="86" y="84"/>
                    <a:pt x="91" y="88"/>
                    <a:pt x="95" y="93"/>
                  </a:cubicBezTo>
                  <a:cubicBezTo>
                    <a:pt x="95" y="93"/>
                    <a:pt x="95" y="92"/>
                    <a:pt x="95" y="92"/>
                  </a:cubicBezTo>
                  <a:cubicBezTo>
                    <a:pt x="95" y="50"/>
                    <a:pt x="95" y="50"/>
                    <a:pt x="95" y="50"/>
                  </a:cubicBezTo>
                  <a:cubicBezTo>
                    <a:pt x="98" y="59"/>
                    <a:pt x="99" y="71"/>
                    <a:pt x="98" y="89"/>
                  </a:cubicBezTo>
                  <a:cubicBezTo>
                    <a:pt x="97" y="95"/>
                    <a:pt x="102" y="101"/>
                    <a:pt x="108" y="101"/>
                  </a:cubicBezTo>
                  <a:cubicBezTo>
                    <a:pt x="109" y="101"/>
                    <a:pt x="109" y="101"/>
                    <a:pt x="109" y="101"/>
                  </a:cubicBezTo>
                  <a:cubicBezTo>
                    <a:pt x="115" y="101"/>
                    <a:pt x="120" y="97"/>
                    <a:pt x="121" y="91"/>
                  </a:cubicBezTo>
                  <a:cubicBezTo>
                    <a:pt x="126" y="39"/>
                    <a:pt x="101" y="7"/>
                    <a:pt x="71" y="0"/>
                  </a:cubicBezTo>
                  <a:cubicBezTo>
                    <a:pt x="64" y="8"/>
                    <a:pt x="64" y="8"/>
                    <a:pt x="64" y="8"/>
                  </a:cubicBezTo>
                  <a:cubicBezTo>
                    <a:pt x="57" y="0"/>
                    <a:pt x="57" y="0"/>
                    <a:pt x="57" y="0"/>
                  </a:cubicBezTo>
                  <a:cubicBezTo>
                    <a:pt x="57" y="0"/>
                    <a:pt x="57" y="0"/>
                    <a:pt x="57" y="0"/>
                  </a:cubicBezTo>
                  <a:cubicBezTo>
                    <a:pt x="47" y="3"/>
                    <a:pt x="0" y="20"/>
                    <a:pt x="8" y="92"/>
                  </a:cubicBezTo>
                  <a:cubicBezTo>
                    <a:pt x="8" y="98"/>
                    <a:pt x="13" y="103"/>
                    <a:pt x="19" y="103"/>
                  </a:cubicBezTo>
                  <a:close/>
                  <a:moveTo>
                    <a:pt x="19" y="103"/>
                  </a:moveTo>
                  <a:cubicBezTo>
                    <a:pt x="19" y="103"/>
                    <a:pt x="19" y="103"/>
                    <a:pt x="19" y="103"/>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29" name="Group 224"/>
          <p:cNvGrpSpPr/>
          <p:nvPr/>
        </p:nvGrpSpPr>
        <p:grpSpPr>
          <a:xfrm>
            <a:off x="1135852" y="2276791"/>
            <a:ext cx="735785" cy="751707"/>
            <a:chOff x="-9525" y="3198813"/>
            <a:chExt cx="882650" cy="901700"/>
          </a:xfrm>
          <a:solidFill>
            <a:schemeClr val="accent1"/>
          </a:solidFill>
        </p:grpSpPr>
        <p:sp>
          <p:nvSpPr>
            <p:cNvPr id="30" name="Freeform 15"/>
            <p:cNvSpPr>
              <a:spLocks noEditPoints="1"/>
            </p:cNvSpPr>
            <p:nvPr/>
          </p:nvSpPr>
          <p:spPr bwMode="auto">
            <a:xfrm>
              <a:off x="249238" y="3581400"/>
              <a:ext cx="254000" cy="109538"/>
            </a:xfrm>
            <a:custGeom>
              <a:avLst/>
              <a:gdLst/>
              <a:ahLst/>
              <a:cxnLst>
                <a:cxn ang="0">
                  <a:pos x="73" y="13"/>
                </a:cxn>
                <a:cxn ang="0">
                  <a:pos x="20" y="4"/>
                </a:cxn>
                <a:cxn ang="0">
                  <a:pos x="4" y="4"/>
                </a:cxn>
                <a:cxn ang="0">
                  <a:pos x="4" y="20"/>
                </a:cxn>
                <a:cxn ang="0">
                  <a:pos x="55" y="38"/>
                </a:cxn>
                <a:cxn ang="0">
                  <a:pos x="78" y="36"/>
                </a:cxn>
                <a:cxn ang="0">
                  <a:pos x="86" y="22"/>
                </a:cxn>
                <a:cxn ang="0">
                  <a:pos x="73" y="13"/>
                </a:cxn>
                <a:cxn ang="0">
                  <a:pos x="73" y="13"/>
                </a:cxn>
                <a:cxn ang="0">
                  <a:pos x="73" y="13"/>
                </a:cxn>
              </a:cxnLst>
              <a:rect l="0" t="0" r="r" b="b"/>
              <a:pathLst>
                <a:path w="88" h="38">
                  <a:moveTo>
                    <a:pt x="73" y="13"/>
                  </a:moveTo>
                  <a:cubicBezTo>
                    <a:pt x="38" y="21"/>
                    <a:pt x="21" y="5"/>
                    <a:pt x="20" y="4"/>
                  </a:cubicBezTo>
                  <a:cubicBezTo>
                    <a:pt x="16" y="0"/>
                    <a:pt x="9" y="0"/>
                    <a:pt x="4" y="4"/>
                  </a:cubicBezTo>
                  <a:cubicBezTo>
                    <a:pt x="0" y="8"/>
                    <a:pt x="0" y="15"/>
                    <a:pt x="4" y="20"/>
                  </a:cubicBezTo>
                  <a:cubicBezTo>
                    <a:pt x="5" y="21"/>
                    <a:pt x="22" y="38"/>
                    <a:pt x="55" y="38"/>
                  </a:cubicBezTo>
                  <a:cubicBezTo>
                    <a:pt x="62" y="38"/>
                    <a:pt x="70" y="37"/>
                    <a:pt x="78" y="36"/>
                  </a:cubicBezTo>
                  <a:cubicBezTo>
                    <a:pt x="84" y="34"/>
                    <a:pt x="88" y="28"/>
                    <a:pt x="86" y="22"/>
                  </a:cubicBezTo>
                  <a:cubicBezTo>
                    <a:pt x="85" y="16"/>
                    <a:pt x="79" y="12"/>
                    <a:pt x="73" y="13"/>
                  </a:cubicBezTo>
                  <a:close/>
                  <a:moveTo>
                    <a:pt x="73" y="13"/>
                  </a:moveTo>
                  <a:cubicBezTo>
                    <a:pt x="73" y="13"/>
                    <a:pt x="73" y="13"/>
                    <a:pt x="73" y="13"/>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31" name="Freeform 16"/>
            <p:cNvSpPr>
              <a:spLocks noEditPoints="1"/>
            </p:cNvSpPr>
            <p:nvPr/>
          </p:nvSpPr>
          <p:spPr bwMode="auto">
            <a:xfrm>
              <a:off x="88900" y="3462338"/>
              <a:ext cx="147638" cy="144463"/>
            </a:xfrm>
            <a:custGeom>
              <a:avLst/>
              <a:gdLst/>
              <a:ahLst/>
              <a:cxnLst>
                <a:cxn ang="0">
                  <a:pos x="51" y="25"/>
                </a:cxn>
                <a:cxn ang="0">
                  <a:pos x="25" y="50"/>
                </a:cxn>
                <a:cxn ang="0">
                  <a:pos x="0" y="25"/>
                </a:cxn>
                <a:cxn ang="0">
                  <a:pos x="25" y="0"/>
                </a:cxn>
                <a:cxn ang="0">
                  <a:pos x="51" y="25"/>
                </a:cxn>
                <a:cxn ang="0">
                  <a:pos x="51" y="25"/>
                </a:cxn>
                <a:cxn ang="0">
                  <a:pos x="51" y="25"/>
                </a:cxn>
              </a:cxnLst>
              <a:rect l="0" t="0" r="r" b="b"/>
              <a:pathLst>
                <a:path w="51" h="50">
                  <a:moveTo>
                    <a:pt x="51" y="25"/>
                  </a:moveTo>
                  <a:cubicBezTo>
                    <a:pt x="51" y="39"/>
                    <a:pt x="40" y="50"/>
                    <a:pt x="25" y="50"/>
                  </a:cubicBezTo>
                  <a:cubicBezTo>
                    <a:pt x="11" y="50"/>
                    <a:pt x="0" y="39"/>
                    <a:pt x="0" y="25"/>
                  </a:cubicBezTo>
                  <a:cubicBezTo>
                    <a:pt x="0" y="11"/>
                    <a:pt x="11" y="0"/>
                    <a:pt x="25" y="0"/>
                  </a:cubicBezTo>
                  <a:cubicBezTo>
                    <a:pt x="40" y="0"/>
                    <a:pt x="51" y="11"/>
                    <a:pt x="51" y="25"/>
                  </a:cubicBezTo>
                  <a:close/>
                  <a:moveTo>
                    <a:pt x="51" y="25"/>
                  </a:moveTo>
                  <a:cubicBezTo>
                    <a:pt x="51" y="25"/>
                    <a:pt x="51" y="25"/>
                    <a:pt x="51" y="25"/>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41" name="Freeform 17"/>
            <p:cNvSpPr>
              <a:spLocks noEditPoints="1"/>
            </p:cNvSpPr>
            <p:nvPr/>
          </p:nvSpPr>
          <p:spPr bwMode="auto">
            <a:xfrm>
              <a:off x="-9525" y="3549650"/>
              <a:ext cx="882650" cy="550863"/>
            </a:xfrm>
            <a:custGeom>
              <a:avLst/>
              <a:gdLst/>
              <a:ahLst/>
              <a:cxnLst>
                <a:cxn ang="0">
                  <a:pos x="295" y="99"/>
                </a:cxn>
                <a:cxn ang="0">
                  <a:pos x="247" y="80"/>
                </a:cxn>
                <a:cxn ang="0">
                  <a:pos x="242" y="79"/>
                </a:cxn>
                <a:cxn ang="0">
                  <a:pos x="230" y="79"/>
                </a:cxn>
                <a:cxn ang="0">
                  <a:pos x="230" y="76"/>
                </a:cxn>
                <a:cxn ang="0">
                  <a:pos x="229" y="73"/>
                </a:cxn>
                <a:cxn ang="0">
                  <a:pos x="274" y="85"/>
                </a:cxn>
                <a:cxn ang="0">
                  <a:pos x="277" y="85"/>
                </a:cxn>
                <a:cxn ang="0">
                  <a:pos x="290" y="75"/>
                </a:cxn>
                <a:cxn ang="0">
                  <a:pos x="281" y="59"/>
                </a:cxn>
                <a:cxn ang="0">
                  <a:pos x="222" y="43"/>
                </a:cxn>
                <a:cxn ang="0">
                  <a:pos x="218" y="42"/>
                </a:cxn>
                <a:cxn ang="0">
                  <a:pos x="178" y="42"/>
                </a:cxn>
                <a:cxn ang="0">
                  <a:pos x="167" y="51"/>
                </a:cxn>
                <a:cxn ang="0">
                  <a:pos x="147" y="54"/>
                </a:cxn>
                <a:cxn ang="0">
                  <a:pos x="91" y="35"/>
                </a:cxn>
                <a:cxn ang="0">
                  <a:pos x="85" y="25"/>
                </a:cxn>
                <a:cxn ang="0">
                  <a:pos x="88" y="14"/>
                </a:cxn>
                <a:cxn ang="0">
                  <a:pos x="100" y="8"/>
                </a:cxn>
                <a:cxn ang="0">
                  <a:pos x="110" y="11"/>
                </a:cxn>
                <a:cxn ang="0">
                  <a:pos x="133" y="21"/>
                </a:cxn>
                <a:cxn ang="0">
                  <a:pos x="108" y="5"/>
                </a:cxn>
                <a:cxn ang="0">
                  <a:pos x="82" y="10"/>
                </a:cxn>
                <a:cxn ang="0">
                  <a:pos x="79" y="14"/>
                </a:cxn>
                <a:cxn ang="0">
                  <a:pos x="76" y="19"/>
                </a:cxn>
                <a:cxn ang="0">
                  <a:pos x="76" y="19"/>
                </a:cxn>
                <a:cxn ang="0">
                  <a:pos x="83" y="45"/>
                </a:cxn>
                <a:cxn ang="0">
                  <a:pos x="130" y="75"/>
                </a:cxn>
                <a:cxn ang="0">
                  <a:pos x="132" y="76"/>
                </a:cxn>
                <a:cxn ang="0">
                  <a:pos x="132" y="76"/>
                </a:cxn>
                <a:cxn ang="0">
                  <a:pos x="132" y="79"/>
                </a:cxn>
                <a:cxn ang="0">
                  <a:pos x="118" y="79"/>
                </a:cxn>
                <a:cxn ang="0">
                  <a:pos x="55" y="35"/>
                </a:cxn>
                <a:cxn ang="0">
                  <a:pos x="56" y="34"/>
                </a:cxn>
                <a:cxn ang="0">
                  <a:pos x="54" y="23"/>
                </a:cxn>
                <a:cxn ang="0">
                  <a:pos x="32" y="10"/>
                </a:cxn>
                <a:cxn ang="0">
                  <a:pos x="22" y="12"/>
                </a:cxn>
                <a:cxn ang="0">
                  <a:pos x="4" y="17"/>
                </a:cxn>
                <a:cxn ang="0">
                  <a:pos x="8" y="36"/>
                </a:cxn>
                <a:cxn ang="0">
                  <a:pos x="106" y="104"/>
                </a:cxn>
                <a:cxn ang="0">
                  <a:pos x="114" y="107"/>
                </a:cxn>
                <a:cxn ang="0">
                  <a:pos x="132" y="107"/>
                </a:cxn>
                <a:cxn ang="0">
                  <a:pos x="140" y="112"/>
                </a:cxn>
                <a:cxn ang="0">
                  <a:pos x="157" y="112"/>
                </a:cxn>
                <a:cxn ang="0">
                  <a:pos x="157" y="177"/>
                </a:cxn>
                <a:cxn ang="0">
                  <a:pos x="149" y="177"/>
                </a:cxn>
                <a:cxn ang="0">
                  <a:pos x="142" y="184"/>
                </a:cxn>
                <a:cxn ang="0">
                  <a:pos x="149" y="190"/>
                </a:cxn>
                <a:cxn ang="0">
                  <a:pos x="214" y="190"/>
                </a:cxn>
                <a:cxn ang="0">
                  <a:pos x="220" y="184"/>
                </a:cxn>
                <a:cxn ang="0">
                  <a:pos x="214" y="177"/>
                </a:cxn>
                <a:cxn ang="0">
                  <a:pos x="204" y="177"/>
                </a:cxn>
                <a:cxn ang="0">
                  <a:pos x="204" y="112"/>
                </a:cxn>
                <a:cxn ang="0">
                  <a:pos x="221" y="112"/>
                </a:cxn>
                <a:cxn ang="0">
                  <a:pos x="229" y="107"/>
                </a:cxn>
                <a:cxn ang="0">
                  <a:pos x="239" y="107"/>
                </a:cxn>
                <a:cxn ang="0">
                  <a:pos x="284" y="125"/>
                </a:cxn>
                <a:cxn ang="0">
                  <a:pos x="289" y="126"/>
                </a:cxn>
                <a:cxn ang="0">
                  <a:pos x="302" y="117"/>
                </a:cxn>
                <a:cxn ang="0">
                  <a:pos x="295" y="99"/>
                </a:cxn>
                <a:cxn ang="0">
                  <a:pos x="295" y="99"/>
                </a:cxn>
                <a:cxn ang="0">
                  <a:pos x="295" y="99"/>
                </a:cxn>
              </a:cxnLst>
              <a:rect l="0" t="0" r="r" b="b"/>
              <a:pathLst>
                <a:path w="305" h="190">
                  <a:moveTo>
                    <a:pt x="295" y="99"/>
                  </a:moveTo>
                  <a:cubicBezTo>
                    <a:pt x="247" y="80"/>
                    <a:pt x="247" y="80"/>
                    <a:pt x="247" y="80"/>
                  </a:cubicBezTo>
                  <a:cubicBezTo>
                    <a:pt x="245" y="79"/>
                    <a:pt x="244" y="79"/>
                    <a:pt x="242" y="79"/>
                  </a:cubicBezTo>
                  <a:cubicBezTo>
                    <a:pt x="230" y="79"/>
                    <a:pt x="230" y="79"/>
                    <a:pt x="230" y="79"/>
                  </a:cubicBezTo>
                  <a:cubicBezTo>
                    <a:pt x="230" y="76"/>
                    <a:pt x="230" y="76"/>
                    <a:pt x="230" y="76"/>
                  </a:cubicBezTo>
                  <a:cubicBezTo>
                    <a:pt x="230" y="75"/>
                    <a:pt x="229" y="74"/>
                    <a:pt x="229" y="73"/>
                  </a:cubicBezTo>
                  <a:cubicBezTo>
                    <a:pt x="274" y="85"/>
                    <a:pt x="274" y="85"/>
                    <a:pt x="274" y="85"/>
                  </a:cubicBezTo>
                  <a:cubicBezTo>
                    <a:pt x="275" y="85"/>
                    <a:pt x="276" y="85"/>
                    <a:pt x="277" y="85"/>
                  </a:cubicBezTo>
                  <a:cubicBezTo>
                    <a:pt x="283" y="85"/>
                    <a:pt x="289" y="81"/>
                    <a:pt x="290" y="75"/>
                  </a:cubicBezTo>
                  <a:cubicBezTo>
                    <a:pt x="292" y="68"/>
                    <a:pt x="288" y="61"/>
                    <a:pt x="281" y="59"/>
                  </a:cubicBezTo>
                  <a:cubicBezTo>
                    <a:pt x="222" y="43"/>
                    <a:pt x="222" y="43"/>
                    <a:pt x="222" y="43"/>
                  </a:cubicBezTo>
                  <a:cubicBezTo>
                    <a:pt x="220" y="42"/>
                    <a:pt x="219" y="42"/>
                    <a:pt x="218" y="42"/>
                  </a:cubicBezTo>
                  <a:cubicBezTo>
                    <a:pt x="178" y="42"/>
                    <a:pt x="178" y="42"/>
                    <a:pt x="178" y="42"/>
                  </a:cubicBezTo>
                  <a:cubicBezTo>
                    <a:pt x="176" y="47"/>
                    <a:pt x="172" y="50"/>
                    <a:pt x="167" y="51"/>
                  </a:cubicBezTo>
                  <a:cubicBezTo>
                    <a:pt x="160" y="53"/>
                    <a:pt x="153" y="54"/>
                    <a:pt x="147" y="54"/>
                  </a:cubicBezTo>
                  <a:cubicBezTo>
                    <a:pt x="114" y="54"/>
                    <a:pt x="92" y="36"/>
                    <a:pt x="91" y="35"/>
                  </a:cubicBezTo>
                  <a:cubicBezTo>
                    <a:pt x="87" y="33"/>
                    <a:pt x="85" y="29"/>
                    <a:pt x="85" y="25"/>
                  </a:cubicBezTo>
                  <a:cubicBezTo>
                    <a:pt x="85" y="21"/>
                    <a:pt x="86" y="17"/>
                    <a:pt x="88" y="14"/>
                  </a:cubicBezTo>
                  <a:cubicBezTo>
                    <a:pt x="91" y="10"/>
                    <a:pt x="96" y="8"/>
                    <a:pt x="100" y="8"/>
                  </a:cubicBezTo>
                  <a:cubicBezTo>
                    <a:pt x="104" y="8"/>
                    <a:pt x="107" y="9"/>
                    <a:pt x="110" y="11"/>
                  </a:cubicBezTo>
                  <a:cubicBezTo>
                    <a:pt x="110" y="12"/>
                    <a:pt x="119" y="18"/>
                    <a:pt x="133" y="21"/>
                  </a:cubicBezTo>
                  <a:cubicBezTo>
                    <a:pt x="108" y="5"/>
                    <a:pt x="108" y="5"/>
                    <a:pt x="108" y="5"/>
                  </a:cubicBezTo>
                  <a:cubicBezTo>
                    <a:pt x="99" y="0"/>
                    <a:pt x="89" y="4"/>
                    <a:pt x="82" y="10"/>
                  </a:cubicBezTo>
                  <a:cubicBezTo>
                    <a:pt x="82" y="10"/>
                    <a:pt x="80" y="11"/>
                    <a:pt x="79" y="14"/>
                  </a:cubicBezTo>
                  <a:cubicBezTo>
                    <a:pt x="77" y="16"/>
                    <a:pt x="76" y="19"/>
                    <a:pt x="76" y="19"/>
                  </a:cubicBezTo>
                  <a:cubicBezTo>
                    <a:pt x="76" y="19"/>
                    <a:pt x="76" y="19"/>
                    <a:pt x="76" y="19"/>
                  </a:cubicBezTo>
                  <a:cubicBezTo>
                    <a:pt x="73" y="27"/>
                    <a:pt x="74" y="39"/>
                    <a:pt x="83" y="45"/>
                  </a:cubicBezTo>
                  <a:cubicBezTo>
                    <a:pt x="130" y="75"/>
                    <a:pt x="130" y="75"/>
                    <a:pt x="130" y="75"/>
                  </a:cubicBezTo>
                  <a:cubicBezTo>
                    <a:pt x="131" y="75"/>
                    <a:pt x="131" y="76"/>
                    <a:pt x="132" y="76"/>
                  </a:cubicBezTo>
                  <a:cubicBezTo>
                    <a:pt x="132" y="76"/>
                    <a:pt x="132" y="76"/>
                    <a:pt x="132" y="76"/>
                  </a:cubicBezTo>
                  <a:cubicBezTo>
                    <a:pt x="132" y="79"/>
                    <a:pt x="132" y="79"/>
                    <a:pt x="132" y="79"/>
                  </a:cubicBezTo>
                  <a:cubicBezTo>
                    <a:pt x="118" y="79"/>
                    <a:pt x="118" y="79"/>
                    <a:pt x="118" y="79"/>
                  </a:cubicBezTo>
                  <a:cubicBezTo>
                    <a:pt x="55" y="35"/>
                    <a:pt x="55" y="35"/>
                    <a:pt x="55" y="35"/>
                  </a:cubicBezTo>
                  <a:cubicBezTo>
                    <a:pt x="56" y="35"/>
                    <a:pt x="56" y="35"/>
                    <a:pt x="56" y="34"/>
                  </a:cubicBezTo>
                  <a:cubicBezTo>
                    <a:pt x="59" y="31"/>
                    <a:pt x="58" y="26"/>
                    <a:pt x="54" y="23"/>
                  </a:cubicBezTo>
                  <a:cubicBezTo>
                    <a:pt x="32" y="10"/>
                    <a:pt x="32" y="10"/>
                    <a:pt x="32" y="10"/>
                  </a:cubicBezTo>
                  <a:cubicBezTo>
                    <a:pt x="29" y="8"/>
                    <a:pt x="24" y="9"/>
                    <a:pt x="22" y="12"/>
                  </a:cubicBezTo>
                  <a:cubicBezTo>
                    <a:pt x="16" y="9"/>
                    <a:pt x="8" y="11"/>
                    <a:pt x="4" y="17"/>
                  </a:cubicBezTo>
                  <a:cubicBezTo>
                    <a:pt x="0" y="23"/>
                    <a:pt x="2" y="32"/>
                    <a:pt x="8" y="36"/>
                  </a:cubicBezTo>
                  <a:cubicBezTo>
                    <a:pt x="106" y="104"/>
                    <a:pt x="106" y="104"/>
                    <a:pt x="106" y="104"/>
                  </a:cubicBezTo>
                  <a:cubicBezTo>
                    <a:pt x="108" y="106"/>
                    <a:pt x="111" y="107"/>
                    <a:pt x="114" y="107"/>
                  </a:cubicBezTo>
                  <a:cubicBezTo>
                    <a:pt x="132" y="107"/>
                    <a:pt x="132" y="107"/>
                    <a:pt x="132" y="107"/>
                  </a:cubicBezTo>
                  <a:cubicBezTo>
                    <a:pt x="133" y="110"/>
                    <a:pt x="136" y="112"/>
                    <a:pt x="140" y="112"/>
                  </a:cubicBezTo>
                  <a:cubicBezTo>
                    <a:pt x="157" y="112"/>
                    <a:pt x="157" y="112"/>
                    <a:pt x="157" y="112"/>
                  </a:cubicBezTo>
                  <a:cubicBezTo>
                    <a:pt x="157" y="177"/>
                    <a:pt x="157" y="177"/>
                    <a:pt x="157" y="177"/>
                  </a:cubicBezTo>
                  <a:cubicBezTo>
                    <a:pt x="149" y="177"/>
                    <a:pt x="149" y="177"/>
                    <a:pt x="149" y="177"/>
                  </a:cubicBezTo>
                  <a:cubicBezTo>
                    <a:pt x="145" y="177"/>
                    <a:pt x="142" y="180"/>
                    <a:pt x="142" y="184"/>
                  </a:cubicBezTo>
                  <a:cubicBezTo>
                    <a:pt x="142" y="187"/>
                    <a:pt x="145" y="190"/>
                    <a:pt x="149" y="190"/>
                  </a:cubicBezTo>
                  <a:cubicBezTo>
                    <a:pt x="214" y="190"/>
                    <a:pt x="214" y="190"/>
                    <a:pt x="214" y="190"/>
                  </a:cubicBezTo>
                  <a:cubicBezTo>
                    <a:pt x="217" y="190"/>
                    <a:pt x="220" y="187"/>
                    <a:pt x="220" y="184"/>
                  </a:cubicBezTo>
                  <a:cubicBezTo>
                    <a:pt x="220" y="180"/>
                    <a:pt x="217" y="177"/>
                    <a:pt x="214" y="177"/>
                  </a:cubicBezTo>
                  <a:cubicBezTo>
                    <a:pt x="204" y="177"/>
                    <a:pt x="204" y="177"/>
                    <a:pt x="204" y="177"/>
                  </a:cubicBezTo>
                  <a:cubicBezTo>
                    <a:pt x="204" y="112"/>
                    <a:pt x="204" y="112"/>
                    <a:pt x="204" y="112"/>
                  </a:cubicBezTo>
                  <a:cubicBezTo>
                    <a:pt x="221" y="112"/>
                    <a:pt x="221" y="112"/>
                    <a:pt x="221" y="112"/>
                  </a:cubicBezTo>
                  <a:cubicBezTo>
                    <a:pt x="225" y="112"/>
                    <a:pt x="228" y="110"/>
                    <a:pt x="229" y="107"/>
                  </a:cubicBezTo>
                  <a:cubicBezTo>
                    <a:pt x="239" y="107"/>
                    <a:pt x="239" y="107"/>
                    <a:pt x="239" y="107"/>
                  </a:cubicBezTo>
                  <a:cubicBezTo>
                    <a:pt x="284" y="125"/>
                    <a:pt x="284" y="125"/>
                    <a:pt x="284" y="125"/>
                  </a:cubicBezTo>
                  <a:cubicBezTo>
                    <a:pt x="286" y="126"/>
                    <a:pt x="288" y="126"/>
                    <a:pt x="289" y="126"/>
                  </a:cubicBezTo>
                  <a:cubicBezTo>
                    <a:pt x="295" y="126"/>
                    <a:pt x="300" y="123"/>
                    <a:pt x="302" y="117"/>
                  </a:cubicBezTo>
                  <a:cubicBezTo>
                    <a:pt x="305" y="110"/>
                    <a:pt x="302" y="102"/>
                    <a:pt x="295" y="99"/>
                  </a:cubicBezTo>
                  <a:close/>
                  <a:moveTo>
                    <a:pt x="295" y="99"/>
                  </a:moveTo>
                  <a:cubicBezTo>
                    <a:pt x="295" y="99"/>
                    <a:pt x="295" y="99"/>
                    <a:pt x="295" y="99"/>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42" name="Freeform 18"/>
            <p:cNvSpPr>
              <a:spLocks noEditPoints="1"/>
            </p:cNvSpPr>
            <p:nvPr/>
          </p:nvSpPr>
          <p:spPr bwMode="auto">
            <a:xfrm>
              <a:off x="295275" y="3370263"/>
              <a:ext cx="415925" cy="295275"/>
            </a:xfrm>
            <a:custGeom>
              <a:avLst/>
              <a:gdLst/>
              <a:ahLst/>
              <a:cxnLst>
                <a:cxn ang="0">
                  <a:pos x="11" y="62"/>
                </a:cxn>
                <a:cxn ang="0">
                  <a:pos x="59" y="47"/>
                </a:cxn>
                <a:cxn ang="0">
                  <a:pos x="59" y="65"/>
                </a:cxn>
                <a:cxn ang="0">
                  <a:pos x="55" y="83"/>
                </a:cxn>
                <a:cxn ang="0">
                  <a:pos x="57" y="82"/>
                </a:cxn>
                <a:cxn ang="0">
                  <a:pos x="60" y="82"/>
                </a:cxn>
                <a:cxn ang="0">
                  <a:pos x="75" y="94"/>
                </a:cxn>
                <a:cxn ang="0">
                  <a:pos x="75" y="100"/>
                </a:cxn>
                <a:cxn ang="0">
                  <a:pos x="114" y="100"/>
                </a:cxn>
                <a:cxn ang="0">
                  <a:pos x="118" y="101"/>
                </a:cxn>
                <a:cxn ang="0">
                  <a:pos x="124" y="102"/>
                </a:cxn>
                <a:cxn ang="0">
                  <a:pos x="116" y="65"/>
                </a:cxn>
                <a:cxn ang="0">
                  <a:pos x="116" y="44"/>
                </a:cxn>
                <a:cxn ang="0">
                  <a:pos x="122" y="84"/>
                </a:cxn>
                <a:cxn ang="0">
                  <a:pos x="133" y="95"/>
                </a:cxn>
                <a:cxn ang="0">
                  <a:pos x="133" y="95"/>
                </a:cxn>
                <a:cxn ang="0">
                  <a:pos x="144" y="84"/>
                </a:cxn>
                <a:cxn ang="0">
                  <a:pos x="94" y="0"/>
                </a:cxn>
                <a:cxn ang="0">
                  <a:pos x="94" y="0"/>
                </a:cxn>
                <a:cxn ang="0">
                  <a:pos x="87" y="7"/>
                </a:cxn>
                <a:cxn ang="0">
                  <a:pos x="80" y="0"/>
                </a:cxn>
                <a:cxn ang="0">
                  <a:pos x="69" y="5"/>
                </a:cxn>
                <a:cxn ang="0">
                  <a:pos x="53" y="21"/>
                </a:cxn>
                <a:cxn ang="0">
                  <a:pos x="11" y="41"/>
                </a:cxn>
                <a:cxn ang="0">
                  <a:pos x="0" y="51"/>
                </a:cxn>
                <a:cxn ang="0">
                  <a:pos x="11" y="62"/>
                </a:cxn>
                <a:cxn ang="0">
                  <a:pos x="11" y="62"/>
                </a:cxn>
                <a:cxn ang="0">
                  <a:pos x="11" y="62"/>
                </a:cxn>
              </a:cxnLst>
              <a:rect l="0" t="0" r="r" b="b"/>
              <a:pathLst>
                <a:path w="144" h="102">
                  <a:moveTo>
                    <a:pt x="11" y="62"/>
                  </a:moveTo>
                  <a:cubicBezTo>
                    <a:pt x="36" y="62"/>
                    <a:pt x="50" y="55"/>
                    <a:pt x="59" y="47"/>
                  </a:cubicBezTo>
                  <a:cubicBezTo>
                    <a:pt x="59" y="65"/>
                    <a:pt x="59" y="65"/>
                    <a:pt x="59" y="65"/>
                  </a:cubicBezTo>
                  <a:cubicBezTo>
                    <a:pt x="58" y="68"/>
                    <a:pt x="57" y="75"/>
                    <a:pt x="55" y="83"/>
                  </a:cubicBezTo>
                  <a:cubicBezTo>
                    <a:pt x="55" y="83"/>
                    <a:pt x="56" y="82"/>
                    <a:pt x="57" y="82"/>
                  </a:cubicBezTo>
                  <a:cubicBezTo>
                    <a:pt x="58" y="82"/>
                    <a:pt x="59" y="82"/>
                    <a:pt x="60" y="82"/>
                  </a:cubicBezTo>
                  <a:cubicBezTo>
                    <a:pt x="67" y="82"/>
                    <a:pt x="74" y="87"/>
                    <a:pt x="75" y="94"/>
                  </a:cubicBezTo>
                  <a:cubicBezTo>
                    <a:pt x="76" y="96"/>
                    <a:pt x="76" y="98"/>
                    <a:pt x="75" y="100"/>
                  </a:cubicBezTo>
                  <a:cubicBezTo>
                    <a:pt x="114" y="100"/>
                    <a:pt x="114" y="100"/>
                    <a:pt x="114" y="100"/>
                  </a:cubicBezTo>
                  <a:cubicBezTo>
                    <a:pt x="115" y="100"/>
                    <a:pt x="117" y="100"/>
                    <a:pt x="118" y="101"/>
                  </a:cubicBezTo>
                  <a:cubicBezTo>
                    <a:pt x="124" y="102"/>
                    <a:pt x="124" y="102"/>
                    <a:pt x="124" y="102"/>
                  </a:cubicBezTo>
                  <a:cubicBezTo>
                    <a:pt x="121" y="86"/>
                    <a:pt x="117" y="71"/>
                    <a:pt x="116" y="65"/>
                  </a:cubicBezTo>
                  <a:cubicBezTo>
                    <a:pt x="116" y="44"/>
                    <a:pt x="116" y="44"/>
                    <a:pt x="116" y="44"/>
                  </a:cubicBezTo>
                  <a:cubicBezTo>
                    <a:pt x="120" y="53"/>
                    <a:pt x="122" y="65"/>
                    <a:pt x="122" y="84"/>
                  </a:cubicBezTo>
                  <a:cubicBezTo>
                    <a:pt x="122" y="90"/>
                    <a:pt x="127" y="95"/>
                    <a:pt x="133" y="95"/>
                  </a:cubicBezTo>
                  <a:cubicBezTo>
                    <a:pt x="133" y="95"/>
                    <a:pt x="133" y="95"/>
                    <a:pt x="133" y="95"/>
                  </a:cubicBezTo>
                  <a:cubicBezTo>
                    <a:pt x="139" y="95"/>
                    <a:pt x="144" y="90"/>
                    <a:pt x="144" y="84"/>
                  </a:cubicBezTo>
                  <a:cubicBezTo>
                    <a:pt x="144" y="33"/>
                    <a:pt x="119" y="9"/>
                    <a:pt x="94" y="0"/>
                  </a:cubicBezTo>
                  <a:cubicBezTo>
                    <a:pt x="94" y="0"/>
                    <a:pt x="94" y="0"/>
                    <a:pt x="94" y="0"/>
                  </a:cubicBezTo>
                  <a:cubicBezTo>
                    <a:pt x="87" y="7"/>
                    <a:pt x="87" y="7"/>
                    <a:pt x="87" y="7"/>
                  </a:cubicBezTo>
                  <a:cubicBezTo>
                    <a:pt x="80" y="0"/>
                    <a:pt x="80" y="0"/>
                    <a:pt x="80" y="0"/>
                  </a:cubicBezTo>
                  <a:cubicBezTo>
                    <a:pt x="76" y="1"/>
                    <a:pt x="73" y="3"/>
                    <a:pt x="69" y="5"/>
                  </a:cubicBezTo>
                  <a:cubicBezTo>
                    <a:pt x="69" y="5"/>
                    <a:pt x="60" y="12"/>
                    <a:pt x="53" y="21"/>
                  </a:cubicBezTo>
                  <a:cubicBezTo>
                    <a:pt x="46" y="32"/>
                    <a:pt x="39" y="41"/>
                    <a:pt x="11" y="41"/>
                  </a:cubicBezTo>
                  <a:cubicBezTo>
                    <a:pt x="5" y="41"/>
                    <a:pt x="0" y="45"/>
                    <a:pt x="0" y="51"/>
                  </a:cubicBezTo>
                  <a:cubicBezTo>
                    <a:pt x="0" y="57"/>
                    <a:pt x="5" y="62"/>
                    <a:pt x="11" y="62"/>
                  </a:cubicBezTo>
                  <a:close/>
                  <a:moveTo>
                    <a:pt x="11" y="62"/>
                  </a:moveTo>
                  <a:cubicBezTo>
                    <a:pt x="11" y="62"/>
                    <a:pt x="11" y="62"/>
                    <a:pt x="11" y="62"/>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43" name="Freeform 19"/>
            <p:cNvSpPr>
              <a:spLocks noEditPoints="1"/>
            </p:cNvSpPr>
            <p:nvPr/>
          </p:nvSpPr>
          <p:spPr bwMode="auto">
            <a:xfrm>
              <a:off x="474663" y="3198813"/>
              <a:ext cx="149225" cy="165100"/>
            </a:xfrm>
            <a:custGeom>
              <a:avLst/>
              <a:gdLst/>
              <a:ahLst/>
              <a:cxnLst>
                <a:cxn ang="0">
                  <a:pos x="26" y="57"/>
                </a:cxn>
                <a:cxn ang="0">
                  <a:pos x="52" y="31"/>
                </a:cxn>
                <a:cxn ang="0">
                  <a:pos x="46" y="15"/>
                </a:cxn>
                <a:cxn ang="0">
                  <a:pos x="38" y="15"/>
                </a:cxn>
                <a:cxn ang="0">
                  <a:pos x="38" y="11"/>
                </a:cxn>
                <a:cxn ang="0">
                  <a:pos x="42" y="11"/>
                </a:cxn>
                <a:cxn ang="0">
                  <a:pos x="37" y="7"/>
                </a:cxn>
                <a:cxn ang="0">
                  <a:pos x="26" y="0"/>
                </a:cxn>
                <a:cxn ang="0">
                  <a:pos x="14" y="7"/>
                </a:cxn>
                <a:cxn ang="0">
                  <a:pos x="9" y="11"/>
                </a:cxn>
                <a:cxn ang="0">
                  <a:pos x="14" y="11"/>
                </a:cxn>
                <a:cxn ang="0">
                  <a:pos x="14" y="15"/>
                </a:cxn>
                <a:cxn ang="0">
                  <a:pos x="5" y="15"/>
                </a:cxn>
                <a:cxn ang="0">
                  <a:pos x="0" y="31"/>
                </a:cxn>
                <a:cxn ang="0">
                  <a:pos x="26" y="57"/>
                </a:cxn>
                <a:cxn ang="0">
                  <a:pos x="26" y="5"/>
                </a:cxn>
                <a:cxn ang="0">
                  <a:pos x="33" y="12"/>
                </a:cxn>
                <a:cxn ang="0">
                  <a:pos x="26" y="20"/>
                </a:cxn>
                <a:cxn ang="0">
                  <a:pos x="19" y="12"/>
                </a:cxn>
                <a:cxn ang="0">
                  <a:pos x="26" y="5"/>
                </a:cxn>
                <a:cxn ang="0">
                  <a:pos x="26" y="5"/>
                </a:cxn>
                <a:cxn ang="0">
                  <a:pos x="26" y="5"/>
                </a:cxn>
              </a:cxnLst>
              <a:rect l="0" t="0" r="r" b="b"/>
              <a:pathLst>
                <a:path w="52" h="57">
                  <a:moveTo>
                    <a:pt x="26" y="57"/>
                  </a:moveTo>
                  <a:cubicBezTo>
                    <a:pt x="40" y="57"/>
                    <a:pt x="52" y="45"/>
                    <a:pt x="52" y="31"/>
                  </a:cubicBezTo>
                  <a:cubicBezTo>
                    <a:pt x="52" y="25"/>
                    <a:pt x="50" y="19"/>
                    <a:pt x="46" y="15"/>
                  </a:cubicBezTo>
                  <a:cubicBezTo>
                    <a:pt x="38" y="15"/>
                    <a:pt x="38" y="15"/>
                    <a:pt x="38" y="15"/>
                  </a:cubicBezTo>
                  <a:cubicBezTo>
                    <a:pt x="38" y="11"/>
                    <a:pt x="38" y="11"/>
                    <a:pt x="38" y="11"/>
                  </a:cubicBezTo>
                  <a:cubicBezTo>
                    <a:pt x="42" y="11"/>
                    <a:pt x="42" y="11"/>
                    <a:pt x="42" y="11"/>
                  </a:cubicBezTo>
                  <a:cubicBezTo>
                    <a:pt x="41" y="9"/>
                    <a:pt x="39" y="8"/>
                    <a:pt x="37" y="7"/>
                  </a:cubicBezTo>
                  <a:cubicBezTo>
                    <a:pt x="35" y="3"/>
                    <a:pt x="31" y="0"/>
                    <a:pt x="26" y="0"/>
                  </a:cubicBezTo>
                  <a:cubicBezTo>
                    <a:pt x="21" y="0"/>
                    <a:pt x="16" y="3"/>
                    <a:pt x="14" y="7"/>
                  </a:cubicBezTo>
                  <a:cubicBezTo>
                    <a:pt x="12" y="8"/>
                    <a:pt x="11" y="9"/>
                    <a:pt x="9" y="11"/>
                  </a:cubicBezTo>
                  <a:cubicBezTo>
                    <a:pt x="14" y="11"/>
                    <a:pt x="14" y="11"/>
                    <a:pt x="14" y="11"/>
                  </a:cubicBezTo>
                  <a:cubicBezTo>
                    <a:pt x="14" y="15"/>
                    <a:pt x="14" y="15"/>
                    <a:pt x="14" y="15"/>
                  </a:cubicBezTo>
                  <a:cubicBezTo>
                    <a:pt x="5" y="15"/>
                    <a:pt x="5" y="15"/>
                    <a:pt x="5" y="15"/>
                  </a:cubicBezTo>
                  <a:cubicBezTo>
                    <a:pt x="2" y="19"/>
                    <a:pt x="0" y="25"/>
                    <a:pt x="0" y="31"/>
                  </a:cubicBezTo>
                  <a:cubicBezTo>
                    <a:pt x="0" y="45"/>
                    <a:pt x="11" y="57"/>
                    <a:pt x="26" y="57"/>
                  </a:cubicBezTo>
                  <a:close/>
                  <a:moveTo>
                    <a:pt x="26" y="5"/>
                  </a:moveTo>
                  <a:cubicBezTo>
                    <a:pt x="30" y="5"/>
                    <a:pt x="33" y="9"/>
                    <a:pt x="33" y="12"/>
                  </a:cubicBezTo>
                  <a:cubicBezTo>
                    <a:pt x="33" y="16"/>
                    <a:pt x="30" y="20"/>
                    <a:pt x="26" y="20"/>
                  </a:cubicBezTo>
                  <a:cubicBezTo>
                    <a:pt x="22" y="20"/>
                    <a:pt x="19" y="16"/>
                    <a:pt x="19" y="12"/>
                  </a:cubicBezTo>
                  <a:cubicBezTo>
                    <a:pt x="19" y="9"/>
                    <a:pt x="22" y="5"/>
                    <a:pt x="26" y="5"/>
                  </a:cubicBezTo>
                  <a:close/>
                  <a:moveTo>
                    <a:pt x="26" y="5"/>
                  </a:moveTo>
                  <a:cubicBezTo>
                    <a:pt x="26" y="5"/>
                    <a:pt x="26" y="5"/>
                    <a:pt x="26" y="5"/>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4" name="Group 231"/>
          <p:cNvGrpSpPr/>
          <p:nvPr/>
        </p:nvGrpSpPr>
        <p:grpSpPr>
          <a:xfrm>
            <a:off x="2130697" y="2295128"/>
            <a:ext cx="580748" cy="715079"/>
            <a:chOff x="6259513" y="2459038"/>
            <a:chExt cx="782637" cy="963612"/>
          </a:xfrm>
          <a:solidFill>
            <a:schemeClr val="accent2"/>
          </a:solidFill>
        </p:grpSpPr>
        <p:sp>
          <p:nvSpPr>
            <p:cNvPr id="45" name="Freeform 22"/>
            <p:cNvSpPr>
              <a:spLocks noEditPoints="1"/>
            </p:cNvSpPr>
            <p:nvPr/>
          </p:nvSpPr>
          <p:spPr bwMode="auto">
            <a:xfrm>
              <a:off x="6473825" y="2678113"/>
              <a:ext cx="568325" cy="744537"/>
            </a:xfrm>
            <a:custGeom>
              <a:avLst/>
              <a:gdLst/>
              <a:ahLst/>
              <a:cxnLst>
                <a:cxn ang="0">
                  <a:pos x="99" y="114"/>
                </a:cxn>
                <a:cxn ang="0">
                  <a:pos x="76" y="60"/>
                </a:cxn>
                <a:cxn ang="0">
                  <a:pos x="64" y="55"/>
                </a:cxn>
                <a:cxn ang="0">
                  <a:pos x="60" y="55"/>
                </a:cxn>
                <a:cxn ang="0">
                  <a:pos x="64" y="40"/>
                </a:cxn>
                <a:cxn ang="0">
                  <a:pos x="34" y="7"/>
                </a:cxn>
                <a:cxn ang="0">
                  <a:pos x="32" y="5"/>
                </a:cxn>
                <a:cxn ang="0">
                  <a:pos x="26" y="2"/>
                </a:cxn>
                <a:cxn ang="0">
                  <a:pos x="7" y="13"/>
                </a:cxn>
                <a:cxn ang="0">
                  <a:pos x="1" y="59"/>
                </a:cxn>
                <a:cxn ang="0">
                  <a:pos x="1" y="61"/>
                </a:cxn>
                <a:cxn ang="0">
                  <a:pos x="10" y="75"/>
                </a:cxn>
                <a:cxn ang="0">
                  <a:pos x="61" y="75"/>
                </a:cxn>
                <a:cxn ang="0">
                  <a:pos x="81" y="123"/>
                </a:cxn>
                <a:cxn ang="0">
                  <a:pos x="99" y="114"/>
                </a:cxn>
                <a:cxn ang="0">
                  <a:pos x="33" y="55"/>
                </a:cxn>
                <a:cxn ang="0">
                  <a:pos x="35" y="36"/>
                </a:cxn>
                <a:cxn ang="0">
                  <a:pos x="51" y="53"/>
                </a:cxn>
                <a:cxn ang="0">
                  <a:pos x="54" y="55"/>
                </a:cxn>
                <a:cxn ang="0">
                  <a:pos x="33" y="55"/>
                </a:cxn>
                <a:cxn ang="0">
                  <a:pos x="33" y="55"/>
                </a:cxn>
                <a:cxn ang="0">
                  <a:pos x="33" y="55"/>
                </a:cxn>
              </a:cxnLst>
              <a:rect l="0" t="0" r="r" b="b"/>
              <a:pathLst>
                <a:path w="103" h="136">
                  <a:moveTo>
                    <a:pt x="99" y="114"/>
                  </a:moveTo>
                  <a:cubicBezTo>
                    <a:pt x="92" y="96"/>
                    <a:pt x="85" y="77"/>
                    <a:pt x="76" y="60"/>
                  </a:cubicBezTo>
                  <a:cubicBezTo>
                    <a:pt x="73" y="55"/>
                    <a:pt x="68" y="54"/>
                    <a:pt x="64" y="55"/>
                  </a:cubicBezTo>
                  <a:cubicBezTo>
                    <a:pt x="63" y="55"/>
                    <a:pt x="62" y="55"/>
                    <a:pt x="60" y="55"/>
                  </a:cubicBezTo>
                  <a:cubicBezTo>
                    <a:pt x="66" y="53"/>
                    <a:pt x="70" y="45"/>
                    <a:pt x="64" y="40"/>
                  </a:cubicBezTo>
                  <a:cubicBezTo>
                    <a:pt x="53" y="30"/>
                    <a:pt x="43" y="19"/>
                    <a:pt x="34" y="7"/>
                  </a:cubicBezTo>
                  <a:cubicBezTo>
                    <a:pt x="33" y="6"/>
                    <a:pt x="33" y="6"/>
                    <a:pt x="32" y="5"/>
                  </a:cubicBezTo>
                  <a:cubicBezTo>
                    <a:pt x="31" y="4"/>
                    <a:pt x="29" y="3"/>
                    <a:pt x="26" y="2"/>
                  </a:cubicBezTo>
                  <a:cubicBezTo>
                    <a:pt x="19" y="0"/>
                    <a:pt x="8" y="5"/>
                    <a:pt x="7" y="13"/>
                  </a:cubicBezTo>
                  <a:cubicBezTo>
                    <a:pt x="4" y="28"/>
                    <a:pt x="2" y="44"/>
                    <a:pt x="1" y="59"/>
                  </a:cubicBezTo>
                  <a:cubicBezTo>
                    <a:pt x="1" y="60"/>
                    <a:pt x="1" y="61"/>
                    <a:pt x="1" y="61"/>
                  </a:cubicBezTo>
                  <a:cubicBezTo>
                    <a:pt x="0" y="67"/>
                    <a:pt x="3" y="75"/>
                    <a:pt x="10" y="75"/>
                  </a:cubicBezTo>
                  <a:cubicBezTo>
                    <a:pt x="27" y="77"/>
                    <a:pt x="44" y="76"/>
                    <a:pt x="61" y="75"/>
                  </a:cubicBezTo>
                  <a:cubicBezTo>
                    <a:pt x="68" y="91"/>
                    <a:pt x="75" y="107"/>
                    <a:pt x="81" y="123"/>
                  </a:cubicBezTo>
                  <a:cubicBezTo>
                    <a:pt x="85" y="136"/>
                    <a:pt x="103" y="126"/>
                    <a:pt x="99" y="114"/>
                  </a:cubicBezTo>
                  <a:close/>
                  <a:moveTo>
                    <a:pt x="33" y="55"/>
                  </a:moveTo>
                  <a:cubicBezTo>
                    <a:pt x="33" y="49"/>
                    <a:pt x="34" y="42"/>
                    <a:pt x="35" y="36"/>
                  </a:cubicBezTo>
                  <a:cubicBezTo>
                    <a:pt x="40" y="42"/>
                    <a:pt x="46" y="48"/>
                    <a:pt x="51" y="53"/>
                  </a:cubicBezTo>
                  <a:cubicBezTo>
                    <a:pt x="52" y="54"/>
                    <a:pt x="53" y="55"/>
                    <a:pt x="54" y="55"/>
                  </a:cubicBezTo>
                  <a:cubicBezTo>
                    <a:pt x="47" y="55"/>
                    <a:pt x="40" y="55"/>
                    <a:pt x="33" y="55"/>
                  </a:cubicBezTo>
                  <a:close/>
                  <a:moveTo>
                    <a:pt x="33" y="55"/>
                  </a:moveTo>
                  <a:cubicBezTo>
                    <a:pt x="33" y="55"/>
                    <a:pt x="33" y="55"/>
                    <a:pt x="33" y="55"/>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46" name="Freeform 23"/>
            <p:cNvSpPr>
              <a:spLocks noEditPoints="1"/>
            </p:cNvSpPr>
            <p:nvPr/>
          </p:nvSpPr>
          <p:spPr bwMode="auto">
            <a:xfrm>
              <a:off x="6524625" y="2459038"/>
              <a:ext cx="196850" cy="196850"/>
            </a:xfrm>
            <a:custGeom>
              <a:avLst/>
              <a:gdLst/>
              <a:ahLst/>
              <a:cxnLst>
                <a:cxn ang="0">
                  <a:pos x="36" y="18"/>
                </a:cxn>
                <a:cxn ang="0">
                  <a:pos x="18" y="36"/>
                </a:cxn>
                <a:cxn ang="0">
                  <a:pos x="0" y="18"/>
                </a:cxn>
                <a:cxn ang="0">
                  <a:pos x="18" y="0"/>
                </a:cxn>
                <a:cxn ang="0">
                  <a:pos x="36" y="18"/>
                </a:cxn>
                <a:cxn ang="0">
                  <a:pos x="36" y="18"/>
                </a:cxn>
                <a:cxn ang="0">
                  <a:pos x="36" y="18"/>
                </a:cxn>
              </a:cxnLst>
              <a:rect l="0" t="0" r="r" b="b"/>
              <a:pathLst>
                <a:path w="36" h="36">
                  <a:moveTo>
                    <a:pt x="36" y="18"/>
                  </a:moveTo>
                  <a:cubicBezTo>
                    <a:pt x="36" y="28"/>
                    <a:pt x="28" y="36"/>
                    <a:pt x="18" y="36"/>
                  </a:cubicBezTo>
                  <a:cubicBezTo>
                    <a:pt x="8" y="36"/>
                    <a:pt x="0" y="28"/>
                    <a:pt x="0" y="18"/>
                  </a:cubicBezTo>
                  <a:cubicBezTo>
                    <a:pt x="0" y="8"/>
                    <a:pt x="8" y="0"/>
                    <a:pt x="18" y="0"/>
                  </a:cubicBezTo>
                  <a:cubicBezTo>
                    <a:pt x="28" y="0"/>
                    <a:pt x="36" y="8"/>
                    <a:pt x="36" y="18"/>
                  </a:cubicBezTo>
                  <a:close/>
                  <a:moveTo>
                    <a:pt x="36" y="18"/>
                  </a:moveTo>
                  <a:cubicBezTo>
                    <a:pt x="36" y="18"/>
                    <a:pt x="36" y="18"/>
                    <a:pt x="36" y="18"/>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sp>
          <p:nvSpPr>
            <p:cNvPr id="47" name="Freeform 24"/>
            <p:cNvSpPr>
              <a:spLocks noEditPoints="1"/>
            </p:cNvSpPr>
            <p:nvPr/>
          </p:nvSpPr>
          <p:spPr bwMode="auto">
            <a:xfrm>
              <a:off x="6259513" y="2738438"/>
              <a:ext cx="622300" cy="684212"/>
            </a:xfrm>
            <a:custGeom>
              <a:avLst/>
              <a:gdLst/>
              <a:ahLst/>
              <a:cxnLst>
                <a:cxn ang="0">
                  <a:pos x="111" y="96"/>
                </a:cxn>
                <a:cxn ang="0">
                  <a:pos x="106" y="97"/>
                </a:cxn>
                <a:cxn ang="0">
                  <a:pos x="68" y="118"/>
                </a:cxn>
                <a:cxn ang="0">
                  <a:pos x="24" y="74"/>
                </a:cxn>
                <a:cxn ang="0">
                  <a:pos x="37" y="43"/>
                </a:cxn>
                <a:cxn ang="0">
                  <a:pos x="37" y="38"/>
                </a:cxn>
                <a:cxn ang="0">
                  <a:pos x="33" y="37"/>
                </a:cxn>
                <a:cxn ang="0">
                  <a:pos x="32" y="14"/>
                </a:cxn>
                <a:cxn ang="0">
                  <a:pos x="30" y="11"/>
                </a:cxn>
                <a:cxn ang="0">
                  <a:pos x="5" y="1"/>
                </a:cxn>
                <a:cxn ang="0">
                  <a:pos x="0" y="3"/>
                </a:cxn>
                <a:cxn ang="0">
                  <a:pos x="2" y="8"/>
                </a:cxn>
                <a:cxn ang="0">
                  <a:pos x="25" y="17"/>
                </a:cxn>
                <a:cxn ang="0">
                  <a:pos x="26" y="44"/>
                </a:cxn>
                <a:cxn ang="0">
                  <a:pos x="17" y="74"/>
                </a:cxn>
                <a:cxn ang="0">
                  <a:pos x="68" y="125"/>
                </a:cxn>
                <a:cxn ang="0">
                  <a:pos x="112" y="101"/>
                </a:cxn>
                <a:cxn ang="0">
                  <a:pos x="111" y="96"/>
                </a:cxn>
                <a:cxn ang="0">
                  <a:pos x="111" y="96"/>
                </a:cxn>
                <a:cxn ang="0">
                  <a:pos x="111" y="96"/>
                </a:cxn>
              </a:cxnLst>
              <a:rect l="0" t="0" r="r" b="b"/>
              <a:pathLst>
                <a:path w="113" h="125">
                  <a:moveTo>
                    <a:pt x="111" y="96"/>
                  </a:moveTo>
                  <a:cubicBezTo>
                    <a:pt x="109" y="95"/>
                    <a:pt x="107" y="96"/>
                    <a:pt x="106" y="97"/>
                  </a:cubicBezTo>
                  <a:cubicBezTo>
                    <a:pt x="97" y="110"/>
                    <a:pt x="83" y="118"/>
                    <a:pt x="68" y="118"/>
                  </a:cubicBezTo>
                  <a:cubicBezTo>
                    <a:pt x="44" y="118"/>
                    <a:pt x="24" y="98"/>
                    <a:pt x="24" y="74"/>
                  </a:cubicBezTo>
                  <a:cubicBezTo>
                    <a:pt x="24" y="62"/>
                    <a:pt x="29" y="51"/>
                    <a:pt x="37" y="43"/>
                  </a:cubicBezTo>
                  <a:cubicBezTo>
                    <a:pt x="39" y="41"/>
                    <a:pt x="39" y="39"/>
                    <a:pt x="37" y="38"/>
                  </a:cubicBezTo>
                  <a:cubicBezTo>
                    <a:pt x="36" y="37"/>
                    <a:pt x="35" y="36"/>
                    <a:pt x="33" y="37"/>
                  </a:cubicBezTo>
                  <a:cubicBezTo>
                    <a:pt x="32" y="14"/>
                    <a:pt x="32" y="14"/>
                    <a:pt x="32" y="14"/>
                  </a:cubicBezTo>
                  <a:cubicBezTo>
                    <a:pt x="32" y="13"/>
                    <a:pt x="31" y="12"/>
                    <a:pt x="30" y="11"/>
                  </a:cubicBezTo>
                  <a:cubicBezTo>
                    <a:pt x="5" y="1"/>
                    <a:pt x="5" y="1"/>
                    <a:pt x="5" y="1"/>
                  </a:cubicBezTo>
                  <a:cubicBezTo>
                    <a:pt x="3" y="0"/>
                    <a:pt x="1" y="1"/>
                    <a:pt x="0" y="3"/>
                  </a:cubicBezTo>
                  <a:cubicBezTo>
                    <a:pt x="0" y="5"/>
                    <a:pt x="0" y="7"/>
                    <a:pt x="2" y="8"/>
                  </a:cubicBezTo>
                  <a:cubicBezTo>
                    <a:pt x="25" y="17"/>
                    <a:pt x="25" y="17"/>
                    <a:pt x="25" y="17"/>
                  </a:cubicBezTo>
                  <a:cubicBezTo>
                    <a:pt x="26" y="44"/>
                    <a:pt x="26" y="44"/>
                    <a:pt x="26" y="44"/>
                  </a:cubicBezTo>
                  <a:cubicBezTo>
                    <a:pt x="20" y="53"/>
                    <a:pt x="17" y="63"/>
                    <a:pt x="17" y="74"/>
                  </a:cubicBezTo>
                  <a:cubicBezTo>
                    <a:pt x="17" y="102"/>
                    <a:pt x="40" y="125"/>
                    <a:pt x="68" y="125"/>
                  </a:cubicBezTo>
                  <a:cubicBezTo>
                    <a:pt x="86" y="125"/>
                    <a:pt x="102" y="116"/>
                    <a:pt x="112" y="101"/>
                  </a:cubicBezTo>
                  <a:cubicBezTo>
                    <a:pt x="113" y="99"/>
                    <a:pt x="112" y="97"/>
                    <a:pt x="111" y="96"/>
                  </a:cubicBezTo>
                  <a:close/>
                  <a:moveTo>
                    <a:pt x="111" y="96"/>
                  </a:moveTo>
                  <a:cubicBezTo>
                    <a:pt x="111" y="96"/>
                    <a:pt x="111" y="96"/>
                    <a:pt x="111" y="96"/>
                  </a:cubicBezTo>
                </a:path>
              </a:pathLst>
            </a:custGeom>
            <a:grpFill/>
            <a:ln w="9525">
              <a:noFill/>
              <a:round/>
            </a:ln>
          </p:spPr>
          <p:txBody>
            <a:bodyPr vert="horz" wrap="square" lIns="99229" tIns="49615" rIns="99229" bIns="49615" numCol="1" anchor="t" anchorCtr="0" compatLnSpc="1"/>
            <a:lstStyle/>
            <a:p>
              <a:pPr>
                <a:lnSpc>
                  <a:spcPct val="120000"/>
                </a:lnSpc>
              </a:pPr>
              <a:endParaRPr lang="en-US" sz="2100">
                <a:latin typeface="Arial" panose="020B0604020202020204" pitchFamily="34" charset="0"/>
                <a:ea typeface="微软雅黑" panose="020B0503020204020204" charset="-122"/>
                <a:cs typeface="+mn-ea"/>
                <a:sym typeface="Arial" panose="020B0604020202020204" pitchFamily="34" charset="0"/>
              </a:endParaRPr>
            </a:p>
          </p:txBody>
        </p:sp>
      </p:grpSp>
      <p:sp>
        <p:nvSpPr>
          <p:cNvPr id="48" name="Text Placeholder 3"/>
          <p:cNvSpPr txBox="1"/>
          <p:nvPr/>
        </p:nvSpPr>
        <p:spPr>
          <a:xfrm>
            <a:off x="5057647" y="2116898"/>
            <a:ext cx="872034" cy="570156"/>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40435">
              <a:lnSpc>
                <a:spcPct val="120000"/>
              </a:lnSpc>
              <a:spcBef>
                <a:spcPct val="20000"/>
              </a:spcBef>
              <a:defRPr/>
            </a:pPr>
            <a:r>
              <a:rPr lang="en-US" sz="3400" b="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25%</a:t>
            </a:r>
          </a:p>
        </p:txBody>
      </p:sp>
      <p:sp>
        <p:nvSpPr>
          <p:cNvPr id="49" name="Text Placeholder 3"/>
          <p:cNvSpPr txBox="1"/>
          <p:nvPr/>
        </p:nvSpPr>
        <p:spPr>
          <a:xfrm>
            <a:off x="5051765" y="2923768"/>
            <a:ext cx="872034" cy="570156"/>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40435">
              <a:lnSpc>
                <a:spcPct val="120000"/>
              </a:lnSpc>
              <a:spcBef>
                <a:spcPct val="20000"/>
              </a:spcBef>
              <a:defRPr/>
            </a:pPr>
            <a:r>
              <a:rPr lang="en-US" sz="3400" b="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65%</a:t>
            </a:r>
          </a:p>
        </p:txBody>
      </p:sp>
      <p:sp>
        <p:nvSpPr>
          <p:cNvPr id="53" name="TextBox 30"/>
          <p:cNvSpPr txBox="1"/>
          <p:nvPr/>
        </p:nvSpPr>
        <p:spPr>
          <a:xfrm>
            <a:off x="6194737" y="2104910"/>
            <a:ext cx="4127253" cy="553998"/>
          </a:xfrm>
          <a:prstGeom prst="rect">
            <a:avLst/>
          </a:prstGeom>
          <a:noFill/>
        </p:spPr>
        <p:txBody>
          <a:bodyPr wrap="square" lIns="0" tIns="0" rIns="0" bIns="0" rtlCol="0">
            <a:spAutoFit/>
          </a:bodyPr>
          <a:lstStyle>
            <a:defPPr>
              <a:defRPr lang="zh-CN"/>
            </a:defPPr>
            <a:lvl1pPr>
              <a:defRPr sz="2200" b="1">
                <a:solidFill>
                  <a:schemeClr val="tx1">
                    <a:lumMod val="65000"/>
                    <a:lumOff val="35000"/>
                  </a:schemeClr>
                </a:solidFill>
                <a:latin typeface="微软雅黑" panose="020B0503020204020204" charset="-122"/>
                <a:ea typeface="微软雅黑" panose="020B0503020204020204" charset="-122"/>
                <a:cs typeface="+mn-ea"/>
              </a:defRPr>
            </a:lvl1pPr>
          </a:lstStyle>
          <a:p>
            <a:r>
              <a:rPr kumimoji="1" lang="zh-CN" altLang="en-US" dirty="0"/>
              <a:t>我国</a:t>
            </a:r>
            <a:r>
              <a:rPr kumimoji="1" lang="en-US" altLang="zh-CN" sz="3600" dirty="0">
                <a:solidFill>
                  <a:srgbClr val="0066FF"/>
                </a:solidFill>
              </a:rPr>
              <a:t>25%</a:t>
            </a:r>
            <a:r>
              <a:rPr kumimoji="1" lang="zh-CN" altLang="en-US" dirty="0"/>
              <a:t>的人群患有肠胃疾病</a:t>
            </a:r>
            <a:endParaRPr lang="zh-CN" altLang="en-US" dirty="0"/>
          </a:p>
        </p:txBody>
      </p:sp>
      <p:sp>
        <p:nvSpPr>
          <p:cNvPr id="54" name="TextBox 29"/>
          <p:cNvSpPr txBox="1"/>
          <p:nvPr/>
        </p:nvSpPr>
        <p:spPr>
          <a:xfrm>
            <a:off x="6194737" y="3653096"/>
            <a:ext cx="4979097" cy="2308324"/>
          </a:xfrm>
          <a:prstGeom prst="rect">
            <a:avLst/>
          </a:prstGeom>
          <a:noFill/>
        </p:spPr>
        <p:txBody>
          <a:bodyPr wrap="square" lIns="0" tIns="0" rIns="0" bIns="0" rtlCol="0">
            <a:spAutoFit/>
          </a:bodyPr>
          <a:lstStyle/>
          <a:p>
            <a:pPr>
              <a:lnSpc>
                <a:spcPct val="150000"/>
              </a:lnSpc>
            </a:pPr>
            <a:r>
              <a:rPr kumimoji="1" lang="zh-CN" altLang="en-US" sz="2800" b="1" dirty="0">
                <a:solidFill>
                  <a:srgbClr val="C00000"/>
                </a:solidFill>
              </a:rPr>
              <a:t>代谢性、免疫性和精神类疾病</a:t>
            </a:r>
            <a:r>
              <a:rPr kumimoji="1" lang="zh-CN" altLang="en-US" dirty="0"/>
              <a:t>。</a:t>
            </a:r>
            <a:endParaRPr kumimoji="1" lang="en-SG" altLang="zh-CN" dirty="0"/>
          </a:p>
          <a:p>
            <a:pPr>
              <a:lnSpc>
                <a:spcPct val="150000"/>
              </a:lnSpc>
            </a:pPr>
            <a:r>
              <a:rPr kumimoji="1" lang="zh-CN" altLang="en-US" dirty="0"/>
              <a:t>高血压、糖尿病、肝病、心脑血管疾病、肺病、类风湿、前列腺疾病、抑郁症、肥胖、过敏症、各种炎症，体味、皮肤粗燥、口臭、妇科病，引发胃癌、肠癌等。</a:t>
            </a:r>
          </a:p>
        </p:txBody>
      </p:sp>
      <p:sp>
        <p:nvSpPr>
          <p:cNvPr id="55" name="TextBox 30"/>
          <p:cNvSpPr txBox="1"/>
          <p:nvPr/>
        </p:nvSpPr>
        <p:spPr>
          <a:xfrm>
            <a:off x="6194737" y="2879003"/>
            <a:ext cx="5612510" cy="553998"/>
          </a:xfrm>
          <a:prstGeom prst="rect">
            <a:avLst/>
          </a:prstGeom>
          <a:noFill/>
        </p:spPr>
        <p:txBody>
          <a:bodyPr wrap="square" lIns="0" tIns="0" rIns="0" bIns="0" rtlCol="0">
            <a:spAutoFit/>
          </a:bodyPr>
          <a:lstStyle>
            <a:defPPr>
              <a:defRPr lang="zh-CN"/>
            </a:defPPr>
            <a:lvl1pPr>
              <a:defRPr sz="2200" b="1">
                <a:solidFill>
                  <a:schemeClr val="tx1">
                    <a:lumMod val="65000"/>
                    <a:lumOff val="35000"/>
                  </a:schemeClr>
                </a:solidFill>
                <a:latin typeface="微软雅黑" panose="020B0503020204020204" charset="-122"/>
                <a:ea typeface="微软雅黑" panose="020B0503020204020204" charset="-122"/>
                <a:cs typeface="+mn-ea"/>
              </a:defRPr>
            </a:lvl1pPr>
          </a:lstStyle>
          <a:p>
            <a:r>
              <a:rPr kumimoji="1" lang="zh-CN" altLang="en-US" sz="2400" dirty="0"/>
              <a:t>导致</a:t>
            </a:r>
            <a:r>
              <a:rPr kumimoji="1" lang="en-US" altLang="zh-CN" sz="3600" dirty="0">
                <a:solidFill>
                  <a:srgbClr val="0066FF"/>
                </a:solidFill>
              </a:rPr>
              <a:t>65%</a:t>
            </a:r>
            <a:r>
              <a:rPr kumimoji="1" lang="zh-CN" altLang="en-US" sz="2400" dirty="0"/>
              <a:t>的肠胃病患者引发了各种疾病</a:t>
            </a:r>
            <a:endParaRPr lang="zh-CN" altLang="en-US" dirty="0"/>
          </a:p>
        </p:txBody>
      </p:sp>
      <p:pic>
        <p:nvPicPr>
          <p:cNvPr id="60" name="Picture 59">
            <a:extLst>
              <a:ext uri="{FF2B5EF4-FFF2-40B4-BE49-F238E27FC236}">
                <a16:creationId xmlns:a16="http://schemas.microsoft.com/office/drawing/2014/main" xmlns="" id="{359A5DBE-3E4B-4580-B656-03617E816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Tree>
    <p:extLst>
      <p:ext uri="{BB962C8B-B14F-4D97-AF65-F5344CB8AC3E}">
        <p14:creationId xmlns:p14="http://schemas.microsoft.com/office/powerpoint/2010/main" val="1272086754"/>
      </p:ext>
    </p:extLst>
  </p:cSld>
  <p:clrMapOvr>
    <a:masterClrMapping/>
  </p:clrMapOvr>
  <mc:AlternateContent xmlns:mc="http://schemas.openxmlformats.org/markup-compatibility/2006">
    <mc:Choice xmlns:p14="http://schemas.microsoft.com/office/powerpoint/2010/main" Requires="p14">
      <p:transition spd="slow" p14:dur="1600" advTm="3000">
        <p14:prism isInverted="1"/>
      </p:transition>
    </mc:Choice>
    <mc:Fallback>
      <p:transition spd="slow"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Rounded Rectangle 239"/>
          <p:cNvSpPr/>
          <p:nvPr/>
        </p:nvSpPr>
        <p:spPr>
          <a:xfrm>
            <a:off x="4147203" y="4994606"/>
            <a:ext cx="2077008" cy="758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9" name="Rounded Rectangle 238"/>
          <p:cNvSpPr/>
          <p:nvPr/>
        </p:nvSpPr>
        <p:spPr>
          <a:xfrm>
            <a:off x="4162302" y="4136326"/>
            <a:ext cx="2077008" cy="75871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3" name="Isosceles Triangle 82"/>
          <p:cNvSpPr/>
          <p:nvPr/>
        </p:nvSpPr>
        <p:spPr>
          <a:xfrm rot="13441853">
            <a:off x="2764477" y="2440126"/>
            <a:ext cx="2071098" cy="2666483"/>
          </a:xfrm>
          <a:prstGeom prst="triangle">
            <a:avLst>
              <a:gd name="adj" fmla="val 49205"/>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9" name="Oval 68"/>
          <p:cNvSpPr/>
          <p:nvPr/>
        </p:nvSpPr>
        <p:spPr>
          <a:xfrm rot="21366453">
            <a:off x="3904073" y="1383439"/>
            <a:ext cx="2246479" cy="2246479"/>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3" name="Freeform 5"/>
          <p:cNvSpPr>
            <a:spLocks noEditPoints="1"/>
          </p:cNvSpPr>
          <p:nvPr/>
        </p:nvSpPr>
        <p:spPr bwMode="auto">
          <a:xfrm rot="21366453">
            <a:off x="5430844" y="2780456"/>
            <a:ext cx="459331" cy="493456"/>
          </a:xfrm>
          <a:custGeom>
            <a:avLst/>
            <a:gdLst/>
            <a:ahLst/>
            <a:cxnLst>
              <a:cxn ang="0">
                <a:pos x="261" y="74"/>
              </a:cxn>
              <a:cxn ang="0">
                <a:pos x="282" y="53"/>
              </a:cxn>
              <a:cxn ang="0">
                <a:pos x="261" y="32"/>
              </a:cxn>
              <a:cxn ang="0">
                <a:pos x="240" y="53"/>
              </a:cxn>
              <a:cxn ang="0">
                <a:pos x="244" y="65"/>
              </a:cxn>
              <a:cxn ang="0">
                <a:pos x="146" y="41"/>
              </a:cxn>
              <a:cxn ang="0">
                <a:pos x="162" y="21"/>
              </a:cxn>
              <a:cxn ang="0">
                <a:pos x="142" y="0"/>
              </a:cxn>
              <a:cxn ang="0">
                <a:pos x="121" y="21"/>
              </a:cxn>
              <a:cxn ang="0">
                <a:pos x="142" y="41"/>
              </a:cxn>
              <a:cxn ang="0">
                <a:pos x="144" y="41"/>
              </a:cxn>
              <a:cxn ang="0">
                <a:pos x="88" y="112"/>
              </a:cxn>
              <a:cxn ang="0">
                <a:pos x="90" y="105"/>
              </a:cxn>
              <a:cxn ang="0">
                <a:pos x="69" y="84"/>
              </a:cxn>
              <a:cxn ang="0">
                <a:pos x="48" y="105"/>
              </a:cxn>
              <a:cxn ang="0">
                <a:pos x="69" y="125"/>
              </a:cxn>
              <a:cxn ang="0">
                <a:pos x="85" y="118"/>
              </a:cxn>
              <a:cxn ang="0">
                <a:pos x="41" y="168"/>
              </a:cxn>
              <a:cxn ang="0">
                <a:pos x="41" y="164"/>
              </a:cxn>
              <a:cxn ang="0">
                <a:pos x="21" y="144"/>
              </a:cxn>
              <a:cxn ang="0">
                <a:pos x="0" y="164"/>
              </a:cxn>
              <a:cxn ang="0">
                <a:pos x="21" y="185"/>
              </a:cxn>
              <a:cxn ang="0">
                <a:pos x="41" y="169"/>
              </a:cxn>
              <a:cxn ang="0">
                <a:pos x="75" y="225"/>
              </a:cxn>
              <a:cxn ang="0">
                <a:pos x="62" y="220"/>
              </a:cxn>
              <a:cxn ang="0">
                <a:pos x="41" y="241"/>
              </a:cxn>
              <a:cxn ang="0">
                <a:pos x="62" y="262"/>
              </a:cxn>
              <a:cxn ang="0">
                <a:pos x="83" y="241"/>
              </a:cxn>
              <a:cxn ang="0">
                <a:pos x="78" y="228"/>
              </a:cxn>
              <a:cxn ang="0">
                <a:pos x="143" y="262"/>
              </a:cxn>
              <a:cxn ang="0">
                <a:pos x="127" y="283"/>
              </a:cxn>
              <a:cxn ang="0">
                <a:pos x="147" y="303"/>
              </a:cxn>
              <a:cxn ang="0">
                <a:pos x="168" y="283"/>
              </a:cxn>
              <a:cxn ang="0">
                <a:pos x="154" y="263"/>
              </a:cxn>
              <a:cxn ang="0">
                <a:pos x="222" y="242"/>
              </a:cxn>
              <a:cxn ang="0">
                <a:pos x="220" y="250"/>
              </a:cxn>
              <a:cxn ang="0">
                <a:pos x="241" y="271"/>
              </a:cxn>
              <a:cxn ang="0">
                <a:pos x="261" y="250"/>
              </a:cxn>
              <a:cxn ang="0">
                <a:pos x="241" y="229"/>
              </a:cxn>
              <a:cxn ang="0">
                <a:pos x="225" y="237"/>
              </a:cxn>
              <a:cxn ang="0">
                <a:pos x="228" y="162"/>
              </a:cxn>
              <a:cxn ang="0">
                <a:pos x="249" y="178"/>
              </a:cxn>
              <a:cxn ang="0">
                <a:pos x="269" y="157"/>
              </a:cxn>
              <a:cxn ang="0">
                <a:pos x="249" y="137"/>
              </a:cxn>
              <a:cxn ang="0">
                <a:pos x="229" y="151"/>
              </a:cxn>
              <a:cxn ang="0">
                <a:pos x="245" y="66"/>
              </a:cxn>
              <a:cxn ang="0">
                <a:pos x="261" y="74"/>
              </a:cxn>
              <a:cxn ang="0">
                <a:pos x="124" y="184"/>
              </a:cxn>
              <a:cxn ang="0">
                <a:pos x="115" y="176"/>
              </a:cxn>
              <a:cxn ang="0">
                <a:pos x="124" y="168"/>
              </a:cxn>
              <a:cxn ang="0">
                <a:pos x="132" y="176"/>
              </a:cxn>
              <a:cxn ang="0">
                <a:pos x="124" y="184"/>
              </a:cxn>
              <a:cxn ang="0">
                <a:pos x="168" y="145"/>
              </a:cxn>
              <a:cxn ang="0">
                <a:pos x="156" y="133"/>
              </a:cxn>
              <a:cxn ang="0">
                <a:pos x="168" y="121"/>
              </a:cxn>
              <a:cxn ang="0">
                <a:pos x="180" y="133"/>
              </a:cxn>
              <a:cxn ang="0">
                <a:pos x="168" y="145"/>
              </a:cxn>
              <a:cxn ang="0">
                <a:pos x="168" y="145"/>
              </a:cxn>
              <a:cxn ang="0">
                <a:pos x="168" y="145"/>
              </a:cxn>
            </a:cxnLst>
            <a:rect l="0" t="0" r="r" b="b"/>
            <a:pathLst>
              <a:path w="282" h="303">
                <a:moveTo>
                  <a:pt x="261" y="74"/>
                </a:moveTo>
                <a:cubicBezTo>
                  <a:pt x="272" y="74"/>
                  <a:pt x="282" y="64"/>
                  <a:pt x="282" y="53"/>
                </a:cubicBezTo>
                <a:cubicBezTo>
                  <a:pt x="282" y="41"/>
                  <a:pt x="272" y="32"/>
                  <a:pt x="261" y="32"/>
                </a:cubicBezTo>
                <a:cubicBezTo>
                  <a:pt x="249" y="32"/>
                  <a:pt x="240" y="41"/>
                  <a:pt x="240" y="53"/>
                </a:cubicBezTo>
                <a:cubicBezTo>
                  <a:pt x="240" y="57"/>
                  <a:pt x="242" y="61"/>
                  <a:pt x="244" y="65"/>
                </a:cubicBezTo>
                <a:cubicBezTo>
                  <a:pt x="217" y="86"/>
                  <a:pt x="165" y="114"/>
                  <a:pt x="146" y="41"/>
                </a:cubicBezTo>
                <a:cubicBezTo>
                  <a:pt x="155" y="39"/>
                  <a:pt x="162" y="31"/>
                  <a:pt x="162" y="21"/>
                </a:cubicBezTo>
                <a:cubicBezTo>
                  <a:pt x="162" y="9"/>
                  <a:pt x="153" y="0"/>
                  <a:pt x="142" y="0"/>
                </a:cubicBezTo>
                <a:cubicBezTo>
                  <a:pt x="130" y="0"/>
                  <a:pt x="121" y="9"/>
                  <a:pt x="121" y="21"/>
                </a:cubicBezTo>
                <a:cubicBezTo>
                  <a:pt x="121" y="32"/>
                  <a:pt x="130" y="41"/>
                  <a:pt x="142" y="41"/>
                </a:cubicBezTo>
                <a:cubicBezTo>
                  <a:pt x="142" y="41"/>
                  <a:pt x="143" y="41"/>
                  <a:pt x="144" y="41"/>
                </a:cubicBezTo>
                <a:cubicBezTo>
                  <a:pt x="143" y="95"/>
                  <a:pt x="145" y="143"/>
                  <a:pt x="88" y="112"/>
                </a:cubicBezTo>
                <a:cubicBezTo>
                  <a:pt x="89" y="110"/>
                  <a:pt x="90" y="107"/>
                  <a:pt x="90" y="105"/>
                </a:cubicBezTo>
                <a:cubicBezTo>
                  <a:pt x="90" y="93"/>
                  <a:pt x="81" y="84"/>
                  <a:pt x="69" y="84"/>
                </a:cubicBezTo>
                <a:cubicBezTo>
                  <a:pt x="58" y="84"/>
                  <a:pt x="48" y="93"/>
                  <a:pt x="48" y="105"/>
                </a:cubicBezTo>
                <a:cubicBezTo>
                  <a:pt x="48" y="116"/>
                  <a:pt x="58" y="125"/>
                  <a:pt x="69" y="125"/>
                </a:cubicBezTo>
                <a:cubicBezTo>
                  <a:pt x="75" y="125"/>
                  <a:pt x="81" y="123"/>
                  <a:pt x="85" y="118"/>
                </a:cubicBezTo>
                <a:cubicBezTo>
                  <a:pt x="119" y="159"/>
                  <a:pt x="102" y="167"/>
                  <a:pt x="41" y="168"/>
                </a:cubicBezTo>
                <a:cubicBezTo>
                  <a:pt x="41" y="167"/>
                  <a:pt x="41" y="166"/>
                  <a:pt x="41" y="164"/>
                </a:cubicBezTo>
                <a:cubicBezTo>
                  <a:pt x="41" y="153"/>
                  <a:pt x="32" y="144"/>
                  <a:pt x="21" y="144"/>
                </a:cubicBezTo>
                <a:cubicBezTo>
                  <a:pt x="9" y="144"/>
                  <a:pt x="0" y="153"/>
                  <a:pt x="0" y="164"/>
                </a:cubicBezTo>
                <a:cubicBezTo>
                  <a:pt x="0" y="176"/>
                  <a:pt x="9" y="185"/>
                  <a:pt x="21" y="185"/>
                </a:cubicBezTo>
                <a:cubicBezTo>
                  <a:pt x="31" y="185"/>
                  <a:pt x="39" y="178"/>
                  <a:pt x="41" y="169"/>
                </a:cubicBezTo>
                <a:cubicBezTo>
                  <a:pt x="82" y="184"/>
                  <a:pt x="92" y="196"/>
                  <a:pt x="75" y="225"/>
                </a:cubicBezTo>
                <a:cubicBezTo>
                  <a:pt x="71" y="222"/>
                  <a:pt x="67" y="220"/>
                  <a:pt x="62" y="220"/>
                </a:cubicBezTo>
                <a:cubicBezTo>
                  <a:pt x="51" y="220"/>
                  <a:pt x="41" y="230"/>
                  <a:pt x="41" y="241"/>
                </a:cubicBezTo>
                <a:cubicBezTo>
                  <a:pt x="41" y="253"/>
                  <a:pt x="51" y="262"/>
                  <a:pt x="62" y="262"/>
                </a:cubicBezTo>
                <a:cubicBezTo>
                  <a:pt x="74" y="262"/>
                  <a:pt x="83" y="253"/>
                  <a:pt x="83" y="241"/>
                </a:cubicBezTo>
                <a:cubicBezTo>
                  <a:pt x="83" y="236"/>
                  <a:pt x="81" y="232"/>
                  <a:pt x="78" y="228"/>
                </a:cubicBezTo>
                <a:cubicBezTo>
                  <a:pt x="121" y="197"/>
                  <a:pt x="141" y="198"/>
                  <a:pt x="143" y="262"/>
                </a:cubicBezTo>
                <a:cubicBezTo>
                  <a:pt x="134" y="264"/>
                  <a:pt x="127" y="273"/>
                  <a:pt x="127" y="283"/>
                </a:cubicBezTo>
                <a:cubicBezTo>
                  <a:pt x="127" y="294"/>
                  <a:pt x="136" y="303"/>
                  <a:pt x="147" y="303"/>
                </a:cubicBezTo>
                <a:cubicBezTo>
                  <a:pt x="159" y="303"/>
                  <a:pt x="168" y="294"/>
                  <a:pt x="168" y="283"/>
                </a:cubicBezTo>
                <a:cubicBezTo>
                  <a:pt x="168" y="273"/>
                  <a:pt x="162" y="265"/>
                  <a:pt x="154" y="263"/>
                </a:cubicBezTo>
                <a:cubicBezTo>
                  <a:pt x="172" y="230"/>
                  <a:pt x="188" y="225"/>
                  <a:pt x="222" y="242"/>
                </a:cubicBezTo>
                <a:cubicBezTo>
                  <a:pt x="221" y="244"/>
                  <a:pt x="220" y="247"/>
                  <a:pt x="220" y="250"/>
                </a:cubicBezTo>
                <a:cubicBezTo>
                  <a:pt x="220" y="261"/>
                  <a:pt x="229" y="271"/>
                  <a:pt x="241" y="271"/>
                </a:cubicBezTo>
                <a:cubicBezTo>
                  <a:pt x="252" y="271"/>
                  <a:pt x="261" y="261"/>
                  <a:pt x="261" y="250"/>
                </a:cubicBezTo>
                <a:cubicBezTo>
                  <a:pt x="261" y="238"/>
                  <a:pt x="252" y="229"/>
                  <a:pt x="241" y="229"/>
                </a:cubicBezTo>
                <a:cubicBezTo>
                  <a:pt x="234" y="229"/>
                  <a:pt x="229" y="232"/>
                  <a:pt x="225" y="237"/>
                </a:cubicBezTo>
                <a:cubicBezTo>
                  <a:pt x="200" y="211"/>
                  <a:pt x="182" y="177"/>
                  <a:pt x="228" y="162"/>
                </a:cubicBezTo>
                <a:cubicBezTo>
                  <a:pt x="230" y="171"/>
                  <a:pt x="239" y="178"/>
                  <a:pt x="249" y="178"/>
                </a:cubicBezTo>
                <a:cubicBezTo>
                  <a:pt x="260" y="178"/>
                  <a:pt x="269" y="169"/>
                  <a:pt x="269" y="157"/>
                </a:cubicBezTo>
                <a:cubicBezTo>
                  <a:pt x="269" y="146"/>
                  <a:pt x="260" y="137"/>
                  <a:pt x="249" y="137"/>
                </a:cubicBezTo>
                <a:cubicBezTo>
                  <a:pt x="239" y="137"/>
                  <a:pt x="232" y="142"/>
                  <a:pt x="229" y="151"/>
                </a:cubicBezTo>
                <a:cubicBezTo>
                  <a:pt x="199" y="129"/>
                  <a:pt x="226" y="89"/>
                  <a:pt x="245" y="66"/>
                </a:cubicBezTo>
                <a:cubicBezTo>
                  <a:pt x="249" y="71"/>
                  <a:pt x="255" y="74"/>
                  <a:pt x="261" y="74"/>
                </a:cubicBezTo>
                <a:close/>
                <a:moveTo>
                  <a:pt x="124" y="184"/>
                </a:moveTo>
                <a:cubicBezTo>
                  <a:pt x="119" y="184"/>
                  <a:pt x="115" y="181"/>
                  <a:pt x="115" y="176"/>
                </a:cubicBezTo>
                <a:cubicBezTo>
                  <a:pt x="115" y="172"/>
                  <a:pt x="119" y="168"/>
                  <a:pt x="124" y="168"/>
                </a:cubicBezTo>
                <a:cubicBezTo>
                  <a:pt x="128" y="168"/>
                  <a:pt x="132" y="172"/>
                  <a:pt x="132" y="176"/>
                </a:cubicBezTo>
                <a:cubicBezTo>
                  <a:pt x="132" y="181"/>
                  <a:pt x="128" y="184"/>
                  <a:pt x="124" y="184"/>
                </a:cubicBezTo>
                <a:close/>
                <a:moveTo>
                  <a:pt x="168" y="145"/>
                </a:moveTo>
                <a:cubicBezTo>
                  <a:pt x="161" y="145"/>
                  <a:pt x="156" y="140"/>
                  <a:pt x="156" y="133"/>
                </a:cubicBezTo>
                <a:cubicBezTo>
                  <a:pt x="156" y="126"/>
                  <a:pt x="161" y="121"/>
                  <a:pt x="168" y="121"/>
                </a:cubicBezTo>
                <a:cubicBezTo>
                  <a:pt x="175" y="121"/>
                  <a:pt x="180" y="126"/>
                  <a:pt x="180" y="133"/>
                </a:cubicBezTo>
                <a:cubicBezTo>
                  <a:pt x="180" y="140"/>
                  <a:pt x="175" y="145"/>
                  <a:pt x="168" y="145"/>
                </a:cubicBezTo>
                <a:close/>
                <a:moveTo>
                  <a:pt x="168" y="145"/>
                </a:moveTo>
                <a:cubicBezTo>
                  <a:pt x="168" y="145"/>
                  <a:pt x="168" y="145"/>
                  <a:pt x="168" y="145"/>
                </a:cubicBezTo>
              </a:path>
            </a:pathLst>
          </a:custGeom>
          <a:solidFill>
            <a:schemeClr val="accent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7" name="Freeform 9"/>
          <p:cNvSpPr>
            <a:spLocks noEditPoints="1"/>
          </p:cNvSpPr>
          <p:nvPr/>
        </p:nvSpPr>
        <p:spPr bwMode="auto">
          <a:xfrm rot="20602326">
            <a:off x="4800118" y="1650018"/>
            <a:ext cx="850013" cy="465629"/>
          </a:xfrm>
          <a:custGeom>
            <a:avLst/>
            <a:gdLst/>
            <a:ahLst/>
            <a:cxnLst>
              <a:cxn ang="0">
                <a:pos x="83" y="15"/>
              </a:cxn>
              <a:cxn ang="0">
                <a:pos x="65" y="13"/>
              </a:cxn>
              <a:cxn ang="0">
                <a:pos x="71" y="10"/>
              </a:cxn>
              <a:cxn ang="0">
                <a:pos x="63" y="13"/>
              </a:cxn>
              <a:cxn ang="0">
                <a:pos x="56" y="6"/>
              </a:cxn>
              <a:cxn ang="0">
                <a:pos x="52" y="5"/>
              </a:cxn>
              <a:cxn ang="0">
                <a:pos x="53" y="10"/>
              </a:cxn>
              <a:cxn ang="0">
                <a:pos x="40" y="7"/>
              </a:cxn>
              <a:cxn ang="0">
                <a:pos x="36" y="4"/>
              </a:cxn>
              <a:cxn ang="0">
                <a:pos x="39" y="8"/>
              </a:cxn>
              <a:cxn ang="0">
                <a:pos x="31" y="17"/>
              </a:cxn>
              <a:cxn ang="0">
                <a:pos x="23" y="16"/>
              </a:cxn>
              <a:cxn ang="0">
                <a:pos x="7" y="34"/>
              </a:cxn>
              <a:cxn ang="0">
                <a:pos x="2" y="42"/>
              </a:cxn>
              <a:cxn ang="0">
                <a:pos x="8" y="37"/>
              </a:cxn>
              <a:cxn ang="0">
                <a:pos x="31" y="38"/>
              </a:cxn>
              <a:cxn ang="0">
                <a:pos x="32" y="45"/>
              </a:cxn>
              <a:cxn ang="0">
                <a:pos x="33" y="39"/>
              </a:cxn>
              <a:cxn ang="0">
                <a:pos x="39" y="46"/>
              </a:cxn>
              <a:cxn ang="0">
                <a:pos x="44" y="42"/>
              </a:cxn>
              <a:cxn ang="0">
                <a:pos x="53" y="37"/>
              </a:cxn>
              <a:cxn ang="0">
                <a:pos x="53" y="44"/>
              </a:cxn>
              <a:cxn ang="0">
                <a:pos x="56" y="39"/>
              </a:cxn>
              <a:cxn ang="0">
                <a:pos x="62" y="33"/>
              </a:cxn>
              <a:cxn ang="0">
                <a:pos x="71" y="34"/>
              </a:cxn>
              <a:cxn ang="0">
                <a:pos x="69" y="27"/>
              </a:cxn>
              <a:cxn ang="0">
                <a:pos x="74" y="31"/>
              </a:cxn>
              <a:cxn ang="0">
                <a:pos x="69" y="25"/>
              </a:cxn>
              <a:cxn ang="0">
                <a:pos x="83" y="17"/>
              </a:cxn>
              <a:cxn ang="0">
                <a:pos x="87" y="10"/>
              </a:cxn>
              <a:cxn ang="0">
                <a:pos x="39" y="18"/>
              </a:cxn>
              <a:cxn ang="0">
                <a:pos x="43" y="32"/>
              </a:cxn>
              <a:cxn ang="0">
                <a:pos x="64" y="18"/>
              </a:cxn>
              <a:cxn ang="0">
                <a:pos x="63" y="27"/>
              </a:cxn>
            </a:cxnLst>
            <a:rect l="0" t="0" r="r" b="b"/>
            <a:pathLst>
              <a:path w="92" h="49">
                <a:moveTo>
                  <a:pt x="87" y="10"/>
                </a:moveTo>
                <a:cubicBezTo>
                  <a:pt x="84" y="10"/>
                  <a:pt x="85" y="13"/>
                  <a:pt x="83" y="15"/>
                </a:cubicBezTo>
                <a:cubicBezTo>
                  <a:pt x="78" y="16"/>
                  <a:pt x="73" y="17"/>
                  <a:pt x="69" y="18"/>
                </a:cubicBezTo>
                <a:cubicBezTo>
                  <a:pt x="68" y="16"/>
                  <a:pt x="66" y="15"/>
                  <a:pt x="65" y="13"/>
                </a:cubicBezTo>
                <a:cubicBezTo>
                  <a:pt x="66" y="13"/>
                  <a:pt x="66" y="11"/>
                  <a:pt x="67" y="11"/>
                </a:cubicBezTo>
                <a:cubicBezTo>
                  <a:pt x="68" y="10"/>
                  <a:pt x="71" y="11"/>
                  <a:pt x="71" y="10"/>
                </a:cubicBezTo>
                <a:cubicBezTo>
                  <a:pt x="70" y="8"/>
                  <a:pt x="70" y="6"/>
                  <a:pt x="66" y="6"/>
                </a:cubicBezTo>
                <a:cubicBezTo>
                  <a:pt x="64" y="8"/>
                  <a:pt x="67" y="11"/>
                  <a:pt x="63" y="13"/>
                </a:cubicBezTo>
                <a:cubicBezTo>
                  <a:pt x="61" y="11"/>
                  <a:pt x="57" y="11"/>
                  <a:pt x="55" y="10"/>
                </a:cubicBezTo>
                <a:cubicBezTo>
                  <a:pt x="56" y="9"/>
                  <a:pt x="56" y="7"/>
                  <a:pt x="56" y="6"/>
                </a:cubicBezTo>
                <a:cubicBezTo>
                  <a:pt x="57" y="6"/>
                  <a:pt x="59" y="7"/>
                  <a:pt x="59" y="6"/>
                </a:cubicBezTo>
                <a:cubicBezTo>
                  <a:pt x="59" y="3"/>
                  <a:pt x="53" y="0"/>
                  <a:pt x="52" y="5"/>
                </a:cubicBezTo>
                <a:cubicBezTo>
                  <a:pt x="52" y="7"/>
                  <a:pt x="54" y="5"/>
                  <a:pt x="54" y="7"/>
                </a:cubicBezTo>
                <a:cubicBezTo>
                  <a:pt x="54" y="8"/>
                  <a:pt x="54" y="9"/>
                  <a:pt x="53" y="10"/>
                </a:cubicBezTo>
                <a:cubicBezTo>
                  <a:pt x="49" y="10"/>
                  <a:pt x="45" y="9"/>
                  <a:pt x="42" y="11"/>
                </a:cubicBezTo>
                <a:cubicBezTo>
                  <a:pt x="41" y="9"/>
                  <a:pt x="40" y="9"/>
                  <a:pt x="40" y="7"/>
                </a:cubicBezTo>
                <a:cubicBezTo>
                  <a:pt x="42" y="7"/>
                  <a:pt x="43" y="7"/>
                  <a:pt x="43" y="5"/>
                </a:cubicBezTo>
                <a:cubicBezTo>
                  <a:pt x="42" y="3"/>
                  <a:pt x="38" y="3"/>
                  <a:pt x="36" y="4"/>
                </a:cubicBezTo>
                <a:cubicBezTo>
                  <a:pt x="36" y="7"/>
                  <a:pt x="36" y="7"/>
                  <a:pt x="36" y="7"/>
                </a:cubicBezTo>
                <a:cubicBezTo>
                  <a:pt x="37" y="8"/>
                  <a:pt x="39" y="7"/>
                  <a:pt x="39" y="8"/>
                </a:cubicBezTo>
                <a:cubicBezTo>
                  <a:pt x="40" y="9"/>
                  <a:pt x="40" y="10"/>
                  <a:pt x="40" y="11"/>
                </a:cubicBezTo>
                <a:cubicBezTo>
                  <a:pt x="36" y="12"/>
                  <a:pt x="34" y="15"/>
                  <a:pt x="31" y="17"/>
                </a:cubicBezTo>
                <a:cubicBezTo>
                  <a:pt x="28" y="15"/>
                  <a:pt x="31" y="10"/>
                  <a:pt x="27" y="9"/>
                </a:cubicBezTo>
                <a:cubicBezTo>
                  <a:pt x="25" y="9"/>
                  <a:pt x="22" y="12"/>
                  <a:pt x="23" y="16"/>
                </a:cubicBezTo>
                <a:cubicBezTo>
                  <a:pt x="37" y="15"/>
                  <a:pt x="25" y="21"/>
                  <a:pt x="26" y="29"/>
                </a:cubicBezTo>
                <a:cubicBezTo>
                  <a:pt x="20" y="30"/>
                  <a:pt x="14" y="33"/>
                  <a:pt x="7" y="34"/>
                </a:cubicBezTo>
                <a:cubicBezTo>
                  <a:pt x="6" y="34"/>
                  <a:pt x="7" y="32"/>
                  <a:pt x="5" y="33"/>
                </a:cubicBezTo>
                <a:cubicBezTo>
                  <a:pt x="1" y="33"/>
                  <a:pt x="0" y="39"/>
                  <a:pt x="2" y="42"/>
                </a:cubicBezTo>
                <a:cubicBezTo>
                  <a:pt x="4" y="42"/>
                  <a:pt x="4" y="42"/>
                  <a:pt x="6" y="42"/>
                </a:cubicBezTo>
                <a:cubicBezTo>
                  <a:pt x="7" y="41"/>
                  <a:pt x="7" y="39"/>
                  <a:pt x="8" y="37"/>
                </a:cubicBezTo>
                <a:cubicBezTo>
                  <a:pt x="14" y="35"/>
                  <a:pt x="20" y="32"/>
                  <a:pt x="27" y="31"/>
                </a:cubicBezTo>
                <a:cubicBezTo>
                  <a:pt x="27" y="34"/>
                  <a:pt x="29" y="36"/>
                  <a:pt x="31" y="38"/>
                </a:cubicBezTo>
                <a:cubicBezTo>
                  <a:pt x="30" y="41"/>
                  <a:pt x="27" y="39"/>
                  <a:pt x="25" y="41"/>
                </a:cubicBezTo>
                <a:cubicBezTo>
                  <a:pt x="25" y="45"/>
                  <a:pt x="29" y="46"/>
                  <a:pt x="32" y="45"/>
                </a:cubicBezTo>
                <a:cubicBezTo>
                  <a:pt x="32" y="43"/>
                  <a:pt x="31" y="43"/>
                  <a:pt x="31" y="42"/>
                </a:cubicBezTo>
                <a:cubicBezTo>
                  <a:pt x="32" y="41"/>
                  <a:pt x="32" y="39"/>
                  <a:pt x="33" y="39"/>
                </a:cubicBezTo>
                <a:cubicBezTo>
                  <a:pt x="35" y="40"/>
                  <a:pt x="39" y="39"/>
                  <a:pt x="41" y="40"/>
                </a:cubicBezTo>
                <a:cubicBezTo>
                  <a:pt x="42" y="44"/>
                  <a:pt x="39" y="43"/>
                  <a:pt x="39" y="46"/>
                </a:cubicBezTo>
                <a:cubicBezTo>
                  <a:pt x="40" y="49"/>
                  <a:pt x="47" y="49"/>
                  <a:pt x="46" y="44"/>
                </a:cubicBezTo>
                <a:cubicBezTo>
                  <a:pt x="46" y="43"/>
                  <a:pt x="43" y="44"/>
                  <a:pt x="44" y="42"/>
                </a:cubicBezTo>
                <a:cubicBezTo>
                  <a:pt x="43" y="41"/>
                  <a:pt x="44" y="40"/>
                  <a:pt x="44" y="39"/>
                </a:cubicBezTo>
                <a:cubicBezTo>
                  <a:pt x="48" y="39"/>
                  <a:pt x="50" y="38"/>
                  <a:pt x="53" y="37"/>
                </a:cubicBezTo>
                <a:cubicBezTo>
                  <a:pt x="54" y="38"/>
                  <a:pt x="54" y="39"/>
                  <a:pt x="55" y="40"/>
                </a:cubicBezTo>
                <a:cubicBezTo>
                  <a:pt x="54" y="42"/>
                  <a:pt x="53" y="42"/>
                  <a:pt x="53" y="44"/>
                </a:cubicBezTo>
                <a:cubicBezTo>
                  <a:pt x="56" y="46"/>
                  <a:pt x="60" y="43"/>
                  <a:pt x="60" y="40"/>
                </a:cubicBezTo>
                <a:cubicBezTo>
                  <a:pt x="60" y="38"/>
                  <a:pt x="57" y="40"/>
                  <a:pt x="56" y="39"/>
                </a:cubicBezTo>
                <a:cubicBezTo>
                  <a:pt x="56" y="38"/>
                  <a:pt x="55" y="37"/>
                  <a:pt x="55" y="36"/>
                </a:cubicBezTo>
                <a:cubicBezTo>
                  <a:pt x="58" y="35"/>
                  <a:pt x="59" y="33"/>
                  <a:pt x="62" y="33"/>
                </a:cubicBezTo>
                <a:cubicBezTo>
                  <a:pt x="65" y="34"/>
                  <a:pt x="64" y="36"/>
                  <a:pt x="65" y="39"/>
                </a:cubicBezTo>
                <a:cubicBezTo>
                  <a:pt x="68" y="39"/>
                  <a:pt x="70" y="38"/>
                  <a:pt x="71" y="34"/>
                </a:cubicBezTo>
                <a:cubicBezTo>
                  <a:pt x="68" y="32"/>
                  <a:pt x="64" y="35"/>
                  <a:pt x="64" y="31"/>
                </a:cubicBezTo>
                <a:cubicBezTo>
                  <a:pt x="66" y="30"/>
                  <a:pt x="67" y="28"/>
                  <a:pt x="69" y="27"/>
                </a:cubicBezTo>
                <a:cubicBezTo>
                  <a:pt x="70" y="27"/>
                  <a:pt x="71" y="27"/>
                  <a:pt x="72" y="27"/>
                </a:cubicBezTo>
                <a:cubicBezTo>
                  <a:pt x="72" y="29"/>
                  <a:pt x="72" y="31"/>
                  <a:pt x="74" y="31"/>
                </a:cubicBezTo>
                <a:cubicBezTo>
                  <a:pt x="78" y="32"/>
                  <a:pt x="78" y="26"/>
                  <a:pt x="76" y="24"/>
                </a:cubicBezTo>
                <a:cubicBezTo>
                  <a:pt x="73" y="24"/>
                  <a:pt x="72" y="27"/>
                  <a:pt x="69" y="25"/>
                </a:cubicBezTo>
                <a:cubicBezTo>
                  <a:pt x="70" y="23"/>
                  <a:pt x="69" y="20"/>
                  <a:pt x="70" y="19"/>
                </a:cubicBezTo>
                <a:cubicBezTo>
                  <a:pt x="74" y="18"/>
                  <a:pt x="79" y="17"/>
                  <a:pt x="83" y="17"/>
                </a:cubicBezTo>
                <a:cubicBezTo>
                  <a:pt x="85" y="19"/>
                  <a:pt x="90" y="21"/>
                  <a:pt x="92" y="17"/>
                </a:cubicBezTo>
                <a:cubicBezTo>
                  <a:pt x="91" y="13"/>
                  <a:pt x="90" y="10"/>
                  <a:pt x="87" y="10"/>
                </a:cubicBezTo>
                <a:close/>
                <a:moveTo>
                  <a:pt x="43" y="32"/>
                </a:moveTo>
                <a:cubicBezTo>
                  <a:pt x="38" y="31"/>
                  <a:pt x="34" y="21"/>
                  <a:pt x="39" y="18"/>
                </a:cubicBezTo>
                <a:cubicBezTo>
                  <a:pt x="44" y="16"/>
                  <a:pt x="52" y="19"/>
                  <a:pt x="52" y="23"/>
                </a:cubicBezTo>
                <a:cubicBezTo>
                  <a:pt x="53" y="28"/>
                  <a:pt x="47" y="32"/>
                  <a:pt x="43" y="32"/>
                </a:cubicBezTo>
                <a:close/>
                <a:moveTo>
                  <a:pt x="63" y="27"/>
                </a:moveTo>
                <a:cubicBezTo>
                  <a:pt x="55" y="27"/>
                  <a:pt x="59" y="13"/>
                  <a:pt x="64" y="18"/>
                </a:cubicBezTo>
                <a:cubicBezTo>
                  <a:pt x="64" y="21"/>
                  <a:pt x="65" y="25"/>
                  <a:pt x="63" y="27"/>
                </a:cubicBezTo>
                <a:close/>
                <a:moveTo>
                  <a:pt x="63" y="27"/>
                </a:moveTo>
                <a:cubicBezTo>
                  <a:pt x="63" y="27"/>
                  <a:pt x="63" y="27"/>
                  <a:pt x="63" y="27"/>
                </a:cubicBezTo>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71" name="Freeform 5"/>
          <p:cNvSpPr>
            <a:spLocks noEditPoints="1"/>
          </p:cNvSpPr>
          <p:nvPr/>
        </p:nvSpPr>
        <p:spPr bwMode="auto">
          <a:xfrm rot="21366453">
            <a:off x="4244024" y="1847955"/>
            <a:ext cx="459331" cy="493456"/>
          </a:xfrm>
          <a:custGeom>
            <a:avLst/>
            <a:gdLst/>
            <a:ahLst/>
            <a:cxnLst>
              <a:cxn ang="0">
                <a:pos x="261" y="74"/>
              </a:cxn>
              <a:cxn ang="0">
                <a:pos x="282" y="53"/>
              </a:cxn>
              <a:cxn ang="0">
                <a:pos x="261" y="32"/>
              </a:cxn>
              <a:cxn ang="0">
                <a:pos x="240" y="53"/>
              </a:cxn>
              <a:cxn ang="0">
                <a:pos x="244" y="65"/>
              </a:cxn>
              <a:cxn ang="0">
                <a:pos x="146" y="41"/>
              </a:cxn>
              <a:cxn ang="0">
                <a:pos x="162" y="21"/>
              </a:cxn>
              <a:cxn ang="0">
                <a:pos x="142" y="0"/>
              </a:cxn>
              <a:cxn ang="0">
                <a:pos x="121" y="21"/>
              </a:cxn>
              <a:cxn ang="0">
                <a:pos x="142" y="41"/>
              </a:cxn>
              <a:cxn ang="0">
                <a:pos x="144" y="41"/>
              </a:cxn>
              <a:cxn ang="0">
                <a:pos x="88" y="112"/>
              </a:cxn>
              <a:cxn ang="0">
                <a:pos x="90" y="105"/>
              </a:cxn>
              <a:cxn ang="0">
                <a:pos x="69" y="84"/>
              </a:cxn>
              <a:cxn ang="0">
                <a:pos x="48" y="105"/>
              </a:cxn>
              <a:cxn ang="0">
                <a:pos x="69" y="125"/>
              </a:cxn>
              <a:cxn ang="0">
                <a:pos x="85" y="118"/>
              </a:cxn>
              <a:cxn ang="0">
                <a:pos x="41" y="168"/>
              </a:cxn>
              <a:cxn ang="0">
                <a:pos x="41" y="164"/>
              </a:cxn>
              <a:cxn ang="0">
                <a:pos x="21" y="144"/>
              </a:cxn>
              <a:cxn ang="0">
                <a:pos x="0" y="164"/>
              </a:cxn>
              <a:cxn ang="0">
                <a:pos x="21" y="185"/>
              </a:cxn>
              <a:cxn ang="0">
                <a:pos x="41" y="169"/>
              </a:cxn>
              <a:cxn ang="0">
                <a:pos x="75" y="225"/>
              </a:cxn>
              <a:cxn ang="0">
                <a:pos x="62" y="220"/>
              </a:cxn>
              <a:cxn ang="0">
                <a:pos x="41" y="241"/>
              </a:cxn>
              <a:cxn ang="0">
                <a:pos x="62" y="262"/>
              </a:cxn>
              <a:cxn ang="0">
                <a:pos x="83" y="241"/>
              </a:cxn>
              <a:cxn ang="0">
                <a:pos x="78" y="228"/>
              </a:cxn>
              <a:cxn ang="0">
                <a:pos x="143" y="262"/>
              </a:cxn>
              <a:cxn ang="0">
                <a:pos x="127" y="283"/>
              </a:cxn>
              <a:cxn ang="0">
                <a:pos x="147" y="303"/>
              </a:cxn>
              <a:cxn ang="0">
                <a:pos x="168" y="283"/>
              </a:cxn>
              <a:cxn ang="0">
                <a:pos x="154" y="263"/>
              </a:cxn>
              <a:cxn ang="0">
                <a:pos x="222" y="242"/>
              </a:cxn>
              <a:cxn ang="0">
                <a:pos x="220" y="250"/>
              </a:cxn>
              <a:cxn ang="0">
                <a:pos x="241" y="271"/>
              </a:cxn>
              <a:cxn ang="0">
                <a:pos x="261" y="250"/>
              </a:cxn>
              <a:cxn ang="0">
                <a:pos x="241" y="229"/>
              </a:cxn>
              <a:cxn ang="0">
                <a:pos x="225" y="237"/>
              </a:cxn>
              <a:cxn ang="0">
                <a:pos x="228" y="162"/>
              </a:cxn>
              <a:cxn ang="0">
                <a:pos x="249" y="178"/>
              </a:cxn>
              <a:cxn ang="0">
                <a:pos x="269" y="157"/>
              </a:cxn>
              <a:cxn ang="0">
                <a:pos x="249" y="137"/>
              </a:cxn>
              <a:cxn ang="0">
                <a:pos x="229" y="151"/>
              </a:cxn>
              <a:cxn ang="0">
                <a:pos x="245" y="66"/>
              </a:cxn>
              <a:cxn ang="0">
                <a:pos x="261" y="74"/>
              </a:cxn>
              <a:cxn ang="0">
                <a:pos x="124" y="184"/>
              </a:cxn>
              <a:cxn ang="0">
                <a:pos x="115" y="176"/>
              </a:cxn>
              <a:cxn ang="0">
                <a:pos x="124" y="168"/>
              </a:cxn>
              <a:cxn ang="0">
                <a:pos x="132" y="176"/>
              </a:cxn>
              <a:cxn ang="0">
                <a:pos x="124" y="184"/>
              </a:cxn>
              <a:cxn ang="0">
                <a:pos x="168" y="145"/>
              </a:cxn>
              <a:cxn ang="0">
                <a:pos x="156" y="133"/>
              </a:cxn>
              <a:cxn ang="0">
                <a:pos x="168" y="121"/>
              </a:cxn>
              <a:cxn ang="0">
                <a:pos x="180" y="133"/>
              </a:cxn>
              <a:cxn ang="0">
                <a:pos x="168" y="145"/>
              </a:cxn>
              <a:cxn ang="0">
                <a:pos x="168" y="145"/>
              </a:cxn>
              <a:cxn ang="0">
                <a:pos x="168" y="145"/>
              </a:cxn>
            </a:cxnLst>
            <a:rect l="0" t="0" r="r" b="b"/>
            <a:pathLst>
              <a:path w="282" h="303">
                <a:moveTo>
                  <a:pt x="261" y="74"/>
                </a:moveTo>
                <a:cubicBezTo>
                  <a:pt x="272" y="74"/>
                  <a:pt x="282" y="64"/>
                  <a:pt x="282" y="53"/>
                </a:cubicBezTo>
                <a:cubicBezTo>
                  <a:pt x="282" y="41"/>
                  <a:pt x="272" y="32"/>
                  <a:pt x="261" y="32"/>
                </a:cubicBezTo>
                <a:cubicBezTo>
                  <a:pt x="249" y="32"/>
                  <a:pt x="240" y="41"/>
                  <a:pt x="240" y="53"/>
                </a:cubicBezTo>
                <a:cubicBezTo>
                  <a:pt x="240" y="57"/>
                  <a:pt x="242" y="61"/>
                  <a:pt x="244" y="65"/>
                </a:cubicBezTo>
                <a:cubicBezTo>
                  <a:pt x="217" y="86"/>
                  <a:pt x="165" y="114"/>
                  <a:pt x="146" y="41"/>
                </a:cubicBezTo>
                <a:cubicBezTo>
                  <a:pt x="155" y="39"/>
                  <a:pt x="162" y="31"/>
                  <a:pt x="162" y="21"/>
                </a:cubicBezTo>
                <a:cubicBezTo>
                  <a:pt x="162" y="9"/>
                  <a:pt x="153" y="0"/>
                  <a:pt x="142" y="0"/>
                </a:cubicBezTo>
                <a:cubicBezTo>
                  <a:pt x="130" y="0"/>
                  <a:pt x="121" y="9"/>
                  <a:pt x="121" y="21"/>
                </a:cubicBezTo>
                <a:cubicBezTo>
                  <a:pt x="121" y="32"/>
                  <a:pt x="130" y="41"/>
                  <a:pt x="142" y="41"/>
                </a:cubicBezTo>
                <a:cubicBezTo>
                  <a:pt x="142" y="41"/>
                  <a:pt x="143" y="41"/>
                  <a:pt x="144" y="41"/>
                </a:cubicBezTo>
                <a:cubicBezTo>
                  <a:pt x="143" y="95"/>
                  <a:pt x="145" y="143"/>
                  <a:pt x="88" y="112"/>
                </a:cubicBezTo>
                <a:cubicBezTo>
                  <a:pt x="89" y="110"/>
                  <a:pt x="90" y="107"/>
                  <a:pt x="90" y="105"/>
                </a:cubicBezTo>
                <a:cubicBezTo>
                  <a:pt x="90" y="93"/>
                  <a:pt x="81" y="84"/>
                  <a:pt x="69" y="84"/>
                </a:cubicBezTo>
                <a:cubicBezTo>
                  <a:pt x="58" y="84"/>
                  <a:pt x="48" y="93"/>
                  <a:pt x="48" y="105"/>
                </a:cubicBezTo>
                <a:cubicBezTo>
                  <a:pt x="48" y="116"/>
                  <a:pt x="58" y="125"/>
                  <a:pt x="69" y="125"/>
                </a:cubicBezTo>
                <a:cubicBezTo>
                  <a:pt x="75" y="125"/>
                  <a:pt x="81" y="123"/>
                  <a:pt x="85" y="118"/>
                </a:cubicBezTo>
                <a:cubicBezTo>
                  <a:pt x="119" y="159"/>
                  <a:pt x="102" y="167"/>
                  <a:pt x="41" y="168"/>
                </a:cubicBezTo>
                <a:cubicBezTo>
                  <a:pt x="41" y="167"/>
                  <a:pt x="41" y="166"/>
                  <a:pt x="41" y="164"/>
                </a:cubicBezTo>
                <a:cubicBezTo>
                  <a:pt x="41" y="153"/>
                  <a:pt x="32" y="144"/>
                  <a:pt x="21" y="144"/>
                </a:cubicBezTo>
                <a:cubicBezTo>
                  <a:pt x="9" y="144"/>
                  <a:pt x="0" y="153"/>
                  <a:pt x="0" y="164"/>
                </a:cubicBezTo>
                <a:cubicBezTo>
                  <a:pt x="0" y="176"/>
                  <a:pt x="9" y="185"/>
                  <a:pt x="21" y="185"/>
                </a:cubicBezTo>
                <a:cubicBezTo>
                  <a:pt x="31" y="185"/>
                  <a:pt x="39" y="178"/>
                  <a:pt x="41" y="169"/>
                </a:cubicBezTo>
                <a:cubicBezTo>
                  <a:pt x="82" y="184"/>
                  <a:pt x="92" y="196"/>
                  <a:pt x="75" y="225"/>
                </a:cubicBezTo>
                <a:cubicBezTo>
                  <a:pt x="71" y="222"/>
                  <a:pt x="67" y="220"/>
                  <a:pt x="62" y="220"/>
                </a:cubicBezTo>
                <a:cubicBezTo>
                  <a:pt x="51" y="220"/>
                  <a:pt x="41" y="230"/>
                  <a:pt x="41" y="241"/>
                </a:cubicBezTo>
                <a:cubicBezTo>
                  <a:pt x="41" y="253"/>
                  <a:pt x="51" y="262"/>
                  <a:pt x="62" y="262"/>
                </a:cubicBezTo>
                <a:cubicBezTo>
                  <a:pt x="74" y="262"/>
                  <a:pt x="83" y="253"/>
                  <a:pt x="83" y="241"/>
                </a:cubicBezTo>
                <a:cubicBezTo>
                  <a:pt x="83" y="236"/>
                  <a:pt x="81" y="232"/>
                  <a:pt x="78" y="228"/>
                </a:cubicBezTo>
                <a:cubicBezTo>
                  <a:pt x="121" y="197"/>
                  <a:pt x="141" y="198"/>
                  <a:pt x="143" y="262"/>
                </a:cubicBezTo>
                <a:cubicBezTo>
                  <a:pt x="134" y="264"/>
                  <a:pt x="127" y="273"/>
                  <a:pt x="127" y="283"/>
                </a:cubicBezTo>
                <a:cubicBezTo>
                  <a:pt x="127" y="294"/>
                  <a:pt x="136" y="303"/>
                  <a:pt x="147" y="303"/>
                </a:cubicBezTo>
                <a:cubicBezTo>
                  <a:pt x="159" y="303"/>
                  <a:pt x="168" y="294"/>
                  <a:pt x="168" y="283"/>
                </a:cubicBezTo>
                <a:cubicBezTo>
                  <a:pt x="168" y="273"/>
                  <a:pt x="162" y="265"/>
                  <a:pt x="154" y="263"/>
                </a:cubicBezTo>
                <a:cubicBezTo>
                  <a:pt x="172" y="230"/>
                  <a:pt x="188" y="225"/>
                  <a:pt x="222" y="242"/>
                </a:cubicBezTo>
                <a:cubicBezTo>
                  <a:pt x="221" y="244"/>
                  <a:pt x="220" y="247"/>
                  <a:pt x="220" y="250"/>
                </a:cubicBezTo>
                <a:cubicBezTo>
                  <a:pt x="220" y="261"/>
                  <a:pt x="229" y="271"/>
                  <a:pt x="241" y="271"/>
                </a:cubicBezTo>
                <a:cubicBezTo>
                  <a:pt x="252" y="271"/>
                  <a:pt x="261" y="261"/>
                  <a:pt x="261" y="250"/>
                </a:cubicBezTo>
                <a:cubicBezTo>
                  <a:pt x="261" y="238"/>
                  <a:pt x="252" y="229"/>
                  <a:pt x="241" y="229"/>
                </a:cubicBezTo>
                <a:cubicBezTo>
                  <a:pt x="234" y="229"/>
                  <a:pt x="229" y="232"/>
                  <a:pt x="225" y="237"/>
                </a:cubicBezTo>
                <a:cubicBezTo>
                  <a:pt x="200" y="211"/>
                  <a:pt x="182" y="177"/>
                  <a:pt x="228" y="162"/>
                </a:cubicBezTo>
                <a:cubicBezTo>
                  <a:pt x="230" y="171"/>
                  <a:pt x="239" y="178"/>
                  <a:pt x="249" y="178"/>
                </a:cubicBezTo>
                <a:cubicBezTo>
                  <a:pt x="260" y="178"/>
                  <a:pt x="269" y="169"/>
                  <a:pt x="269" y="157"/>
                </a:cubicBezTo>
                <a:cubicBezTo>
                  <a:pt x="269" y="146"/>
                  <a:pt x="260" y="137"/>
                  <a:pt x="249" y="137"/>
                </a:cubicBezTo>
                <a:cubicBezTo>
                  <a:pt x="239" y="137"/>
                  <a:pt x="232" y="142"/>
                  <a:pt x="229" y="151"/>
                </a:cubicBezTo>
                <a:cubicBezTo>
                  <a:pt x="199" y="129"/>
                  <a:pt x="226" y="89"/>
                  <a:pt x="245" y="66"/>
                </a:cubicBezTo>
                <a:cubicBezTo>
                  <a:pt x="249" y="71"/>
                  <a:pt x="255" y="74"/>
                  <a:pt x="261" y="74"/>
                </a:cubicBezTo>
                <a:close/>
                <a:moveTo>
                  <a:pt x="124" y="184"/>
                </a:moveTo>
                <a:cubicBezTo>
                  <a:pt x="119" y="184"/>
                  <a:pt x="115" y="181"/>
                  <a:pt x="115" y="176"/>
                </a:cubicBezTo>
                <a:cubicBezTo>
                  <a:pt x="115" y="172"/>
                  <a:pt x="119" y="168"/>
                  <a:pt x="124" y="168"/>
                </a:cubicBezTo>
                <a:cubicBezTo>
                  <a:pt x="128" y="168"/>
                  <a:pt x="132" y="172"/>
                  <a:pt x="132" y="176"/>
                </a:cubicBezTo>
                <a:cubicBezTo>
                  <a:pt x="132" y="181"/>
                  <a:pt x="128" y="184"/>
                  <a:pt x="124" y="184"/>
                </a:cubicBezTo>
                <a:close/>
                <a:moveTo>
                  <a:pt x="168" y="145"/>
                </a:moveTo>
                <a:cubicBezTo>
                  <a:pt x="161" y="145"/>
                  <a:pt x="156" y="140"/>
                  <a:pt x="156" y="133"/>
                </a:cubicBezTo>
                <a:cubicBezTo>
                  <a:pt x="156" y="126"/>
                  <a:pt x="161" y="121"/>
                  <a:pt x="168" y="121"/>
                </a:cubicBezTo>
                <a:cubicBezTo>
                  <a:pt x="175" y="121"/>
                  <a:pt x="180" y="126"/>
                  <a:pt x="180" y="133"/>
                </a:cubicBezTo>
                <a:cubicBezTo>
                  <a:pt x="180" y="140"/>
                  <a:pt x="175" y="145"/>
                  <a:pt x="168" y="145"/>
                </a:cubicBezTo>
                <a:close/>
                <a:moveTo>
                  <a:pt x="168" y="145"/>
                </a:moveTo>
                <a:cubicBezTo>
                  <a:pt x="168" y="145"/>
                  <a:pt x="168" y="145"/>
                  <a:pt x="168" y="145"/>
                </a:cubicBezTo>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72" name="Freeform 9"/>
          <p:cNvSpPr>
            <a:spLocks noEditPoints="1"/>
          </p:cNvSpPr>
          <p:nvPr/>
        </p:nvSpPr>
        <p:spPr bwMode="auto">
          <a:xfrm rot="5166453">
            <a:off x="4075607" y="2593188"/>
            <a:ext cx="850013" cy="465629"/>
          </a:xfrm>
          <a:custGeom>
            <a:avLst/>
            <a:gdLst/>
            <a:ahLst/>
            <a:cxnLst>
              <a:cxn ang="0">
                <a:pos x="83" y="15"/>
              </a:cxn>
              <a:cxn ang="0">
                <a:pos x="65" y="13"/>
              </a:cxn>
              <a:cxn ang="0">
                <a:pos x="71" y="10"/>
              </a:cxn>
              <a:cxn ang="0">
                <a:pos x="63" y="13"/>
              </a:cxn>
              <a:cxn ang="0">
                <a:pos x="56" y="6"/>
              </a:cxn>
              <a:cxn ang="0">
                <a:pos x="52" y="5"/>
              </a:cxn>
              <a:cxn ang="0">
                <a:pos x="53" y="10"/>
              </a:cxn>
              <a:cxn ang="0">
                <a:pos x="40" y="7"/>
              </a:cxn>
              <a:cxn ang="0">
                <a:pos x="36" y="4"/>
              </a:cxn>
              <a:cxn ang="0">
                <a:pos x="39" y="8"/>
              </a:cxn>
              <a:cxn ang="0">
                <a:pos x="31" y="17"/>
              </a:cxn>
              <a:cxn ang="0">
                <a:pos x="23" y="16"/>
              </a:cxn>
              <a:cxn ang="0">
                <a:pos x="7" y="34"/>
              </a:cxn>
              <a:cxn ang="0">
                <a:pos x="2" y="42"/>
              </a:cxn>
              <a:cxn ang="0">
                <a:pos x="8" y="37"/>
              </a:cxn>
              <a:cxn ang="0">
                <a:pos x="31" y="38"/>
              </a:cxn>
              <a:cxn ang="0">
                <a:pos x="32" y="45"/>
              </a:cxn>
              <a:cxn ang="0">
                <a:pos x="33" y="39"/>
              </a:cxn>
              <a:cxn ang="0">
                <a:pos x="39" y="46"/>
              </a:cxn>
              <a:cxn ang="0">
                <a:pos x="44" y="42"/>
              </a:cxn>
              <a:cxn ang="0">
                <a:pos x="53" y="37"/>
              </a:cxn>
              <a:cxn ang="0">
                <a:pos x="53" y="44"/>
              </a:cxn>
              <a:cxn ang="0">
                <a:pos x="56" y="39"/>
              </a:cxn>
              <a:cxn ang="0">
                <a:pos x="62" y="33"/>
              </a:cxn>
              <a:cxn ang="0">
                <a:pos x="71" y="34"/>
              </a:cxn>
              <a:cxn ang="0">
                <a:pos x="69" y="27"/>
              </a:cxn>
              <a:cxn ang="0">
                <a:pos x="74" y="31"/>
              </a:cxn>
              <a:cxn ang="0">
                <a:pos x="69" y="25"/>
              </a:cxn>
              <a:cxn ang="0">
                <a:pos x="83" y="17"/>
              </a:cxn>
              <a:cxn ang="0">
                <a:pos x="87" y="10"/>
              </a:cxn>
              <a:cxn ang="0">
                <a:pos x="39" y="18"/>
              </a:cxn>
              <a:cxn ang="0">
                <a:pos x="43" y="32"/>
              </a:cxn>
              <a:cxn ang="0">
                <a:pos x="64" y="18"/>
              </a:cxn>
              <a:cxn ang="0">
                <a:pos x="63" y="27"/>
              </a:cxn>
            </a:cxnLst>
            <a:rect l="0" t="0" r="r" b="b"/>
            <a:pathLst>
              <a:path w="92" h="49">
                <a:moveTo>
                  <a:pt x="87" y="10"/>
                </a:moveTo>
                <a:cubicBezTo>
                  <a:pt x="84" y="10"/>
                  <a:pt x="85" y="13"/>
                  <a:pt x="83" y="15"/>
                </a:cubicBezTo>
                <a:cubicBezTo>
                  <a:pt x="78" y="16"/>
                  <a:pt x="73" y="17"/>
                  <a:pt x="69" y="18"/>
                </a:cubicBezTo>
                <a:cubicBezTo>
                  <a:pt x="68" y="16"/>
                  <a:pt x="66" y="15"/>
                  <a:pt x="65" y="13"/>
                </a:cubicBezTo>
                <a:cubicBezTo>
                  <a:pt x="66" y="13"/>
                  <a:pt x="66" y="11"/>
                  <a:pt x="67" y="11"/>
                </a:cubicBezTo>
                <a:cubicBezTo>
                  <a:pt x="68" y="10"/>
                  <a:pt x="71" y="11"/>
                  <a:pt x="71" y="10"/>
                </a:cubicBezTo>
                <a:cubicBezTo>
                  <a:pt x="70" y="8"/>
                  <a:pt x="70" y="6"/>
                  <a:pt x="66" y="6"/>
                </a:cubicBezTo>
                <a:cubicBezTo>
                  <a:pt x="64" y="8"/>
                  <a:pt x="67" y="11"/>
                  <a:pt x="63" y="13"/>
                </a:cubicBezTo>
                <a:cubicBezTo>
                  <a:pt x="61" y="11"/>
                  <a:pt x="57" y="11"/>
                  <a:pt x="55" y="10"/>
                </a:cubicBezTo>
                <a:cubicBezTo>
                  <a:pt x="56" y="9"/>
                  <a:pt x="56" y="7"/>
                  <a:pt x="56" y="6"/>
                </a:cubicBezTo>
                <a:cubicBezTo>
                  <a:pt x="57" y="6"/>
                  <a:pt x="59" y="7"/>
                  <a:pt x="59" y="6"/>
                </a:cubicBezTo>
                <a:cubicBezTo>
                  <a:pt x="59" y="3"/>
                  <a:pt x="53" y="0"/>
                  <a:pt x="52" y="5"/>
                </a:cubicBezTo>
                <a:cubicBezTo>
                  <a:pt x="52" y="7"/>
                  <a:pt x="54" y="5"/>
                  <a:pt x="54" y="7"/>
                </a:cubicBezTo>
                <a:cubicBezTo>
                  <a:pt x="54" y="8"/>
                  <a:pt x="54" y="9"/>
                  <a:pt x="53" y="10"/>
                </a:cubicBezTo>
                <a:cubicBezTo>
                  <a:pt x="49" y="10"/>
                  <a:pt x="45" y="9"/>
                  <a:pt x="42" y="11"/>
                </a:cubicBezTo>
                <a:cubicBezTo>
                  <a:pt x="41" y="9"/>
                  <a:pt x="40" y="9"/>
                  <a:pt x="40" y="7"/>
                </a:cubicBezTo>
                <a:cubicBezTo>
                  <a:pt x="42" y="7"/>
                  <a:pt x="43" y="7"/>
                  <a:pt x="43" y="5"/>
                </a:cubicBezTo>
                <a:cubicBezTo>
                  <a:pt x="42" y="3"/>
                  <a:pt x="38" y="3"/>
                  <a:pt x="36" y="4"/>
                </a:cubicBezTo>
                <a:cubicBezTo>
                  <a:pt x="36" y="7"/>
                  <a:pt x="36" y="7"/>
                  <a:pt x="36" y="7"/>
                </a:cubicBezTo>
                <a:cubicBezTo>
                  <a:pt x="37" y="8"/>
                  <a:pt x="39" y="7"/>
                  <a:pt x="39" y="8"/>
                </a:cubicBezTo>
                <a:cubicBezTo>
                  <a:pt x="40" y="9"/>
                  <a:pt x="40" y="10"/>
                  <a:pt x="40" y="11"/>
                </a:cubicBezTo>
                <a:cubicBezTo>
                  <a:pt x="36" y="12"/>
                  <a:pt x="34" y="15"/>
                  <a:pt x="31" y="17"/>
                </a:cubicBezTo>
                <a:cubicBezTo>
                  <a:pt x="28" y="15"/>
                  <a:pt x="31" y="10"/>
                  <a:pt x="27" y="9"/>
                </a:cubicBezTo>
                <a:cubicBezTo>
                  <a:pt x="25" y="9"/>
                  <a:pt x="22" y="12"/>
                  <a:pt x="23" y="16"/>
                </a:cubicBezTo>
                <a:cubicBezTo>
                  <a:pt x="37" y="15"/>
                  <a:pt x="25" y="21"/>
                  <a:pt x="26" y="29"/>
                </a:cubicBezTo>
                <a:cubicBezTo>
                  <a:pt x="20" y="30"/>
                  <a:pt x="14" y="33"/>
                  <a:pt x="7" y="34"/>
                </a:cubicBezTo>
                <a:cubicBezTo>
                  <a:pt x="6" y="34"/>
                  <a:pt x="7" y="32"/>
                  <a:pt x="5" y="33"/>
                </a:cubicBezTo>
                <a:cubicBezTo>
                  <a:pt x="1" y="33"/>
                  <a:pt x="0" y="39"/>
                  <a:pt x="2" y="42"/>
                </a:cubicBezTo>
                <a:cubicBezTo>
                  <a:pt x="4" y="42"/>
                  <a:pt x="4" y="42"/>
                  <a:pt x="6" y="42"/>
                </a:cubicBezTo>
                <a:cubicBezTo>
                  <a:pt x="7" y="41"/>
                  <a:pt x="7" y="39"/>
                  <a:pt x="8" y="37"/>
                </a:cubicBezTo>
                <a:cubicBezTo>
                  <a:pt x="14" y="35"/>
                  <a:pt x="20" y="32"/>
                  <a:pt x="27" y="31"/>
                </a:cubicBezTo>
                <a:cubicBezTo>
                  <a:pt x="27" y="34"/>
                  <a:pt x="29" y="36"/>
                  <a:pt x="31" y="38"/>
                </a:cubicBezTo>
                <a:cubicBezTo>
                  <a:pt x="30" y="41"/>
                  <a:pt x="27" y="39"/>
                  <a:pt x="25" y="41"/>
                </a:cubicBezTo>
                <a:cubicBezTo>
                  <a:pt x="25" y="45"/>
                  <a:pt x="29" y="46"/>
                  <a:pt x="32" y="45"/>
                </a:cubicBezTo>
                <a:cubicBezTo>
                  <a:pt x="32" y="43"/>
                  <a:pt x="31" y="43"/>
                  <a:pt x="31" y="42"/>
                </a:cubicBezTo>
                <a:cubicBezTo>
                  <a:pt x="32" y="41"/>
                  <a:pt x="32" y="39"/>
                  <a:pt x="33" y="39"/>
                </a:cubicBezTo>
                <a:cubicBezTo>
                  <a:pt x="35" y="40"/>
                  <a:pt x="39" y="39"/>
                  <a:pt x="41" y="40"/>
                </a:cubicBezTo>
                <a:cubicBezTo>
                  <a:pt x="42" y="44"/>
                  <a:pt x="39" y="43"/>
                  <a:pt x="39" y="46"/>
                </a:cubicBezTo>
                <a:cubicBezTo>
                  <a:pt x="40" y="49"/>
                  <a:pt x="47" y="49"/>
                  <a:pt x="46" y="44"/>
                </a:cubicBezTo>
                <a:cubicBezTo>
                  <a:pt x="46" y="43"/>
                  <a:pt x="43" y="44"/>
                  <a:pt x="44" y="42"/>
                </a:cubicBezTo>
                <a:cubicBezTo>
                  <a:pt x="43" y="41"/>
                  <a:pt x="44" y="40"/>
                  <a:pt x="44" y="39"/>
                </a:cubicBezTo>
                <a:cubicBezTo>
                  <a:pt x="48" y="39"/>
                  <a:pt x="50" y="38"/>
                  <a:pt x="53" y="37"/>
                </a:cubicBezTo>
                <a:cubicBezTo>
                  <a:pt x="54" y="38"/>
                  <a:pt x="54" y="39"/>
                  <a:pt x="55" y="40"/>
                </a:cubicBezTo>
                <a:cubicBezTo>
                  <a:pt x="54" y="42"/>
                  <a:pt x="53" y="42"/>
                  <a:pt x="53" y="44"/>
                </a:cubicBezTo>
                <a:cubicBezTo>
                  <a:pt x="56" y="46"/>
                  <a:pt x="60" y="43"/>
                  <a:pt x="60" y="40"/>
                </a:cubicBezTo>
                <a:cubicBezTo>
                  <a:pt x="60" y="38"/>
                  <a:pt x="57" y="40"/>
                  <a:pt x="56" y="39"/>
                </a:cubicBezTo>
                <a:cubicBezTo>
                  <a:pt x="56" y="38"/>
                  <a:pt x="55" y="37"/>
                  <a:pt x="55" y="36"/>
                </a:cubicBezTo>
                <a:cubicBezTo>
                  <a:pt x="58" y="35"/>
                  <a:pt x="59" y="33"/>
                  <a:pt x="62" y="33"/>
                </a:cubicBezTo>
                <a:cubicBezTo>
                  <a:pt x="65" y="34"/>
                  <a:pt x="64" y="36"/>
                  <a:pt x="65" y="39"/>
                </a:cubicBezTo>
                <a:cubicBezTo>
                  <a:pt x="68" y="39"/>
                  <a:pt x="70" y="38"/>
                  <a:pt x="71" y="34"/>
                </a:cubicBezTo>
                <a:cubicBezTo>
                  <a:pt x="68" y="32"/>
                  <a:pt x="64" y="35"/>
                  <a:pt x="64" y="31"/>
                </a:cubicBezTo>
                <a:cubicBezTo>
                  <a:pt x="66" y="30"/>
                  <a:pt x="67" y="28"/>
                  <a:pt x="69" y="27"/>
                </a:cubicBezTo>
                <a:cubicBezTo>
                  <a:pt x="70" y="27"/>
                  <a:pt x="71" y="27"/>
                  <a:pt x="72" y="27"/>
                </a:cubicBezTo>
                <a:cubicBezTo>
                  <a:pt x="72" y="29"/>
                  <a:pt x="72" y="31"/>
                  <a:pt x="74" y="31"/>
                </a:cubicBezTo>
                <a:cubicBezTo>
                  <a:pt x="78" y="32"/>
                  <a:pt x="78" y="26"/>
                  <a:pt x="76" y="24"/>
                </a:cubicBezTo>
                <a:cubicBezTo>
                  <a:pt x="73" y="24"/>
                  <a:pt x="72" y="27"/>
                  <a:pt x="69" y="25"/>
                </a:cubicBezTo>
                <a:cubicBezTo>
                  <a:pt x="70" y="23"/>
                  <a:pt x="69" y="20"/>
                  <a:pt x="70" y="19"/>
                </a:cubicBezTo>
                <a:cubicBezTo>
                  <a:pt x="74" y="18"/>
                  <a:pt x="79" y="17"/>
                  <a:pt x="83" y="17"/>
                </a:cubicBezTo>
                <a:cubicBezTo>
                  <a:pt x="85" y="19"/>
                  <a:pt x="90" y="21"/>
                  <a:pt x="92" y="17"/>
                </a:cubicBezTo>
                <a:cubicBezTo>
                  <a:pt x="91" y="13"/>
                  <a:pt x="90" y="10"/>
                  <a:pt x="87" y="10"/>
                </a:cubicBezTo>
                <a:close/>
                <a:moveTo>
                  <a:pt x="43" y="32"/>
                </a:moveTo>
                <a:cubicBezTo>
                  <a:pt x="38" y="31"/>
                  <a:pt x="34" y="21"/>
                  <a:pt x="39" y="18"/>
                </a:cubicBezTo>
                <a:cubicBezTo>
                  <a:pt x="44" y="16"/>
                  <a:pt x="52" y="19"/>
                  <a:pt x="52" y="23"/>
                </a:cubicBezTo>
                <a:cubicBezTo>
                  <a:pt x="53" y="28"/>
                  <a:pt x="47" y="32"/>
                  <a:pt x="43" y="32"/>
                </a:cubicBezTo>
                <a:close/>
                <a:moveTo>
                  <a:pt x="63" y="27"/>
                </a:moveTo>
                <a:cubicBezTo>
                  <a:pt x="55" y="27"/>
                  <a:pt x="59" y="13"/>
                  <a:pt x="64" y="18"/>
                </a:cubicBezTo>
                <a:cubicBezTo>
                  <a:pt x="64" y="21"/>
                  <a:pt x="65" y="25"/>
                  <a:pt x="63" y="27"/>
                </a:cubicBezTo>
                <a:close/>
                <a:moveTo>
                  <a:pt x="63" y="27"/>
                </a:moveTo>
                <a:cubicBezTo>
                  <a:pt x="63" y="27"/>
                  <a:pt x="63" y="27"/>
                  <a:pt x="63" y="27"/>
                </a:cubicBezTo>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1" name="Freeform 13"/>
          <p:cNvSpPr>
            <a:spLocks noEditPoints="1"/>
          </p:cNvSpPr>
          <p:nvPr/>
        </p:nvSpPr>
        <p:spPr bwMode="auto">
          <a:xfrm rot="21366453">
            <a:off x="4754314" y="2328206"/>
            <a:ext cx="753811" cy="644563"/>
          </a:xfrm>
          <a:custGeom>
            <a:avLst/>
            <a:gdLst/>
            <a:ahLst/>
            <a:cxnLst>
              <a:cxn ang="0">
                <a:pos x="94" y="50"/>
              </a:cxn>
              <a:cxn ang="0">
                <a:pos x="77" y="48"/>
              </a:cxn>
              <a:cxn ang="0">
                <a:pos x="74" y="32"/>
              </a:cxn>
              <a:cxn ang="0">
                <a:pos x="86" y="26"/>
              </a:cxn>
              <a:cxn ang="0">
                <a:pos x="86" y="19"/>
              </a:cxn>
              <a:cxn ang="0">
                <a:pos x="83" y="23"/>
              </a:cxn>
              <a:cxn ang="0">
                <a:pos x="65" y="23"/>
              </a:cxn>
              <a:cxn ang="0">
                <a:pos x="74" y="11"/>
              </a:cxn>
              <a:cxn ang="0">
                <a:pos x="71" y="5"/>
              </a:cxn>
              <a:cxn ang="0">
                <a:pos x="70" y="10"/>
              </a:cxn>
              <a:cxn ang="0">
                <a:pos x="54" y="20"/>
              </a:cxn>
              <a:cxn ang="0">
                <a:pos x="57" y="10"/>
              </a:cxn>
              <a:cxn ang="0">
                <a:pos x="53" y="7"/>
              </a:cxn>
              <a:cxn ang="0">
                <a:pos x="54" y="10"/>
              </a:cxn>
              <a:cxn ang="0">
                <a:pos x="52" y="19"/>
              </a:cxn>
              <a:cxn ang="0">
                <a:pos x="35" y="8"/>
              </a:cxn>
              <a:cxn ang="0">
                <a:pos x="31" y="0"/>
              </a:cxn>
              <a:cxn ang="0">
                <a:pos x="31" y="10"/>
              </a:cxn>
              <a:cxn ang="0">
                <a:pos x="39" y="23"/>
              </a:cxn>
              <a:cxn ang="0">
                <a:pos x="20" y="23"/>
              </a:cxn>
              <a:cxn ang="0">
                <a:pos x="15" y="19"/>
              </a:cxn>
              <a:cxn ang="0">
                <a:pos x="18" y="25"/>
              </a:cxn>
              <a:cxn ang="0">
                <a:pos x="29" y="33"/>
              </a:cxn>
              <a:cxn ang="0">
                <a:pos x="11" y="43"/>
              </a:cxn>
              <a:cxn ang="0">
                <a:pos x="2" y="43"/>
              </a:cxn>
              <a:cxn ang="0">
                <a:pos x="11" y="47"/>
              </a:cxn>
              <a:cxn ang="0">
                <a:pos x="26" y="47"/>
              </a:cxn>
              <a:cxn ang="0">
                <a:pos x="17" y="56"/>
              </a:cxn>
              <a:cxn ang="0">
                <a:pos x="11" y="58"/>
              </a:cxn>
              <a:cxn ang="0">
                <a:pos x="18" y="59"/>
              </a:cxn>
              <a:cxn ang="0">
                <a:pos x="28" y="55"/>
              </a:cxn>
              <a:cxn ang="0">
                <a:pos x="33" y="71"/>
              </a:cxn>
              <a:cxn ang="0">
                <a:pos x="28" y="76"/>
              </a:cxn>
              <a:cxn ang="0">
                <a:pos x="35" y="73"/>
              </a:cxn>
              <a:cxn ang="0">
                <a:pos x="40" y="68"/>
              </a:cxn>
              <a:cxn ang="0">
                <a:pos x="47" y="83"/>
              </a:cxn>
              <a:cxn ang="0">
                <a:pos x="45" y="89"/>
              </a:cxn>
              <a:cxn ang="0">
                <a:pos x="50" y="84"/>
              </a:cxn>
              <a:cxn ang="0">
                <a:pos x="50" y="70"/>
              </a:cxn>
              <a:cxn ang="0">
                <a:pos x="61" y="69"/>
              </a:cxn>
              <a:cxn ang="0">
                <a:pos x="62" y="82"/>
              </a:cxn>
              <a:cxn ang="0">
                <a:pos x="69" y="84"/>
              </a:cxn>
              <a:cxn ang="0">
                <a:pos x="66" y="79"/>
              </a:cxn>
              <a:cxn ang="0">
                <a:pos x="69" y="64"/>
              </a:cxn>
              <a:cxn ang="0">
                <a:pos x="72" y="71"/>
              </a:cxn>
              <a:cxn ang="0">
                <a:pos x="77" y="70"/>
              </a:cxn>
              <a:cxn ang="0">
                <a:pos x="74" y="68"/>
              </a:cxn>
              <a:cxn ang="0">
                <a:pos x="76" y="53"/>
              </a:cxn>
              <a:cxn ang="0">
                <a:pos x="95" y="60"/>
              </a:cxn>
              <a:cxn ang="0">
                <a:pos x="103" y="49"/>
              </a:cxn>
              <a:cxn ang="0">
                <a:pos x="40" y="40"/>
              </a:cxn>
              <a:cxn ang="0">
                <a:pos x="48" y="40"/>
              </a:cxn>
              <a:cxn ang="0">
                <a:pos x="54" y="52"/>
              </a:cxn>
              <a:cxn ang="0">
                <a:pos x="54" y="46"/>
              </a:cxn>
              <a:cxn ang="0">
                <a:pos x="54" y="52"/>
              </a:cxn>
              <a:cxn ang="0">
                <a:pos x="60" y="36"/>
              </a:cxn>
              <a:cxn ang="0">
                <a:pos x="68" y="36"/>
              </a:cxn>
              <a:cxn ang="0">
                <a:pos x="64" y="40"/>
              </a:cxn>
            </a:cxnLst>
            <a:rect l="0" t="0" r="r" b="b"/>
            <a:pathLst>
              <a:path w="107" h="91">
                <a:moveTo>
                  <a:pt x="103" y="49"/>
                </a:moveTo>
                <a:cubicBezTo>
                  <a:pt x="100" y="47"/>
                  <a:pt x="96" y="47"/>
                  <a:pt x="94" y="50"/>
                </a:cubicBezTo>
                <a:cubicBezTo>
                  <a:pt x="94" y="51"/>
                  <a:pt x="93" y="51"/>
                  <a:pt x="93" y="51"/>
                </a:cubicBezTo>
                <a:cubicBezTo>
                  <a:pt x="77" y="48"/>
                  <a:pt x="77" y="48"/>
                  <a:pt x="77" y="48"/>
                </a:cubicBezTo>
                <a:cubicBezTo>
                  <a:pt x="77" y="47"/>
                  <a:pt x="77" y="46"/>
                  <a:pt x="77" y="45"/>
                </a:cubicBezTo>
                <a:cubicBezTo>
                  <a:pt x="77" y="40"/>
                  <a:pt x="76" y="36"/>
                  <a:pt x="74" y="32"/>
                </a:cubicBezTo>
                <a:cubicBezTo>
                  <a:pt x="84" y="25"/>
                  <a:pt x="84" y="25"/>
                  <a:pt x="84" y="25"/>
                </a:cubicBezTo>
                <a:cubicBezTo>
                  <a:pt x="85" y="26"/>
                  <a:pt x="86" y="26"/>
                  <a:pt x="86" y="26"/>
                </a:cubicBezTo>
                <a:cubicBezTo>
                  <a:pt x="88" y="26"/>
                  <a:pt x="90" y="24"/>
                  <a:pt x="90" y="22"/>
                </a:cubicBezTo>
                <a:cubicBezTo>
                  <a:pt x="89" y="20"/>
                  <a:pt x="88" y="19"/>
                  <a:pt x="86" y="19"/>
                </a:cubicBezTo>
                <a:cubicBezTo>
                  <a:pt x="84" y="19"/>
                  <a:pt x="82" y="21"/>
                  <a:pt x="82" y="23"/>
                </a:cubicBezTo>
                <a:cubicBezTo>
                  <a:pt x="82" y="23"/>
                  <a:pt x="83" y="23"/>
                  <a:pt x="83" y="23"/>
                </a:cubicBezTo>
                <a:cubicBezTo>
                  <a:pt x="72" y="30"/>
                  <a:pt x="72" y="30"/>
                  <a:pt x="72" y="30"/>
                </a:cubicBezTo>
                <a:cubicBezTo>
                  <a:pt x="70" y="27"/>
                  <a:pt x="68" y="25"/>
                  <a:pt x="65" y="23"/>
                </a:cubicBezTo>
                <a:cubicBezTo>
                  <a:pt x="72" y="11"/>
                  <a:pt x="72" y="11"/>
                  <a:pt x="72" y="11"/>
                </a:cubicBezTo>
                <a:cubicBezTo>
                  <a:pt x="73" y="11"/>
                  <a:pt x="74" y="11"/>
                  <a:pt x="74" y="11"/>
                </a:cubicBezTo>
                <a:cubicBezTo>
                  <a:pt x="76" y="10"/>
                  <a:pt x="77" y="8"/>
                  <a:pt x="76" y="6"/>
                </a:cubicBezTo>
                <a:cubicBezTo>
                  <a:pt x="75" y="4"/>
                  <a:pt x="73" y="4"/>
                  <a:pt x="71" y="5"/>
                </a:cubicBezTo>
                <a:cubicBezTo>
                  <a:pt x="69" y="6"/>
                  <a:pt x="68" y="8"/>
                  <a:pt x="69" y="10"/>
                </a:cubicBezTo>
                <a:cubicBezTo>
                  <a:pt x="70" y="10"/>
                  <a:pt x="70" y="10"/>
                  <a:pt x="70" y="10"/>
                </a:cubicBezTo>
                <a:cubicBezTo>
                  <a:pt x="62" y="22"/>
                  <a:pt x="62" y="22"/>
                  <a:pt x="62" y="22"/>
                </a:cubicBezTo>
                <a:cubicBezTo>
                  <a:pt x="60" y="21"/>
                  <a:pt x="57" y="20"/>
                  <a:pt x="54" y="20"/>
                </a:cubicBezTo>
                <a:cubicBezTo>
                  <a:pt x="56" y="11"/>
                  <a:pt x="56" y="11"/>
                  <a:pt x="56" y="11"/>
                </a:cubicBezTo>
                <a:cubicBezTo>
                  <a:pt x="56" y="11"/>
                  <a:pt x="57" y="10"/>
                  <a:pt x="57" y="10"/>
                </a:cubicBezTo>
                <a:cubicBezTo>
                  <a:pt x="58" y="9"/>
                  <a:pt x="58" y="7"/>
                  <a:pt x="57" y="6"/>
                </a:cubicBezTo>
                <a:cubicBezTo>
                  <a:pt x="56" y="5"/>
                  <a:pt x="54" y="5"/>
                  <a:pt x="53" y="7"/>
                </a:cubicBezTo>
                <a:cubicBezTo>
                  <a:pt x="52" y="8"/>
                  <a:pt x="52" y="9"/>
                  <a:pt x="53" y="10"/>
                </a:cubicBezTo>
                <a:cubicBezTo>
                  <a:pt x="54" y="10"/>
                  <a:pt x="54" y="10"/>
                  <a:pt x="54" y="10"/>
                </a:cubicBezTo>
                <a:cubicBezTo>
                  <a:pt x="52" y="20"/>
                  <a:pt x="52" y="20"/>
                  <a:pt x="52" y="20"/>
                </a:cubicBezTo>
                <a:cubicBezTo>
                  <a:pt x="52" y="20"/>
                  <a:pt x="52" y="19"/>
                  <a:pt x="52" y="19"/>
                </a:cubicBezTo>
                <a:cubicBezTo>
                  <a:pt x="48" y="19"/>
                  <a:pt x="45" y="20"/>
                  <a:pt x="42" y="21"/>
                </a:cubicBezTo>
                <a:cubicBezTo>
                  <a:pt x="35" y="8"/>
                  <a:pt x="35" y="8"/>
                  <a:pt x="35" y="8"/>
                </a:cubicBezTo>
                <a:cubicBezTo>
                  <a:pt x="36" y="7"/>
                  <a:pt x="36" y="6"/>
                  <a:pt x="36" y="5"/>
                </a:cubicBezTo>
                <a:cubicBezTo>
                  <a:pt x="36" y="2"/>
                  <a:pt x="34" y="0"/>
                  <a:pt x="31" y="0"/>
                </a:cubicBezTo>
                <a:cubicBezTo>
                  <a:pt x="28" y="0"/>
                  <a:pt x="26" y="2"/>
                  <a:pt x="26" y="5"/>
                </a:cubicBezTo>
                <a:cubicBezTo>
                  <a:pt x="26" y="8"/>
                  <a:pt x="29" y="10"/>
                  <a:pt x="31" y="10"/>
                </a:cubicBezTo>
                <a:cubicBezTo>
                  <a:pt x="32" y="10"/>
                  <a:pt x="32" y="10"/>
                  <a:pt x="32" y="10"/>
                </a:cubicBezTo>
                <a:cubicBezTo>
                  <a:pt x="39" y="23"/>
                  <a:pt x="39" y="23"/>
                  <a:pt x="39" y="23"/>
                </a:cubicBezTo>
                <a:cubicBezTo>
                  <a:pt x="36" y="25"/>
                  <a:pt x="33" y="28"/>
                  <a:pt x="30" y="31"/>
                </a:cubicBezTo>
                <a:cubicBezTo>
                  <a:pt x="20" y="23"/>
                  <a:pt x="20" y="23"/>
                  <a:pt x="20" y="23"/>
                </a:cubicBezTo>
                <a:cubicBezTo>
                  <a:pt x="20" y="22"/>
                  <a:pt x="20" y="21"/>
                  <a:pt x="20" y="20"/>
                </a:cubicBezTo>
                <a:cubicBezTo>
                  <a:pt x="19" y="19"/>
                  <a:pt x="17" y="18"/>
                  <a:pt x="15" y="19"/>
                </a:cubicBezTo>
                <a:cubicBezTo>
                  <a:pt x="13" y="19"/>
                  <a:pt x="12" y="21"/>
                  <a:pt x="13" y="23"/>
                </a:cubicBezTo>
                <a:cubicBezTo>
                  <a:pt x="14" y="25"/>
                  <a:pt x="16" y="26"/>
                  <a:pt x="18" y="25"/>
                </a:cubicBezTo>
                <a:cubicBezTo>
                  <a:pt x="18" y="25"/>
                  <a:pt x="18" y="25"/>
                  <a:pt x="19" y="25"/>
                </a:cubicBezTo>
                <a:cubicBezTo>
                  <a:pt x="29" y="33"/>
                  <a:pt x="29" y="33"/>
                  <a:pt x="29" y="33"/>
                </a:cubicBezTo>
                <a:cubicBezTo>
                  <a:pt x="28" y="36"/>
                  <a:pt x="27" y="39"/>
                  <a:pt x="26" y="43"/>
                </a:cubicBezTo>
                <a:cubicBezTo>
                  <a:pt x="11" y="43"/>
                  <a:pt x="11" y="43"/>
                  <a:pt x="11" y="43"/>
                </a:cubicBezTo>
                <a:cubicBezTo>
                  <a:pt x="10" y="42"/>
                  <a:pt x="9" y="41"/>
                  <a:pt x="8" y="41"/>
                </a:cubicBezTo>
                <a:cubicBezTo>
                  <a:pt x="6" y="39"/>
                  <a:pt x="3" y="40"/>
                  <a:pt x="2" y="43"/>
                </a:cubicBezTo>
                <a:cubicBezTo>
                  <a:pt x="0" y="45"/>
                  <a:pt x="1" y="48"/>
                  <a:pt x="4" y="49"/>
                </a:cubicBezTo>
                <a:cubicBezTo>
                  <a:pt x="6" y="51"/>
                  <a:pt x="9" y="50"/>
                  <a:pt x="11" y="47"/>
                </a:cubicBezTo>
                <a:cubicBezTo>
                  <a:pt x="11" y="47"/>
                  <a:pt x="11" y="47"/>
                  <a:pt x="11" y="47"/>
                </a:cubicBezTo>
                <a:cubicBezTo>
                  <a:pt x="26" y="47"/>
                  <a:pt x="26" y="47"/>
                  <a:pt x="26" y="47"/>
                </a:cubicBezTo>
                <a:cubicBezTo>
                  <a:pt x="26" y="49"/>
                  <a:pt x="27" y="51"/>
                  <a:pt x="27" y="52"/>
                </a:cubicBezTo>
                <a:cubicBezTo>
                  <a:pt x="17" y="56"/>
                  <a:pt x="17" y="56"/>
                  <a:pt x="17" y="56"/>
                </a:cubicBezTo>
                <a:cubicBezTo>
                  <a:pt x="17" y="56"/>
                  <a:pt x="16" y="55"/>
                  <a:pt x="15" y="55"/>
                </a:cubicBezTo>
                <a:cubicBezTo>
                  <a:pt x="13" y="55"/>
                  <a:pt x="11" y="56"/>
                  <a:pt x="11" y="58"/>
                </a:cubicBezTo>
                <a:cubicBezTo>
                  <a:pt x="11" y="60"/>
                  <a:pt x="12" y="62"/>
                  <a:pt x="14" y="62"/>
                </a:cubicBezTo>
                <a:cubicBezTo>
                  <a:pt x="16" y="63"/>
                  <a:pt x="18" y="61"/>
                  <a:pt x="18" y="59"/>
                </a:cubicBezTo>
                <a:cubicBezTo>
                  <a:pt x="18" y="59"/>
                  <a:pt x="18" y="59"/>
                  <a:pt x="18" y="59"/>
                </a:cubicBezTo>
                <a:cubicBezTo>
                  <a:pt x="28" y="55"/>
                  <a:pt x="28" y="55"/>
                  <a:pt x="28" y="55"/>
                </a:cubicBezTo>
                <a:cubicBezTo>
                  <a:pt x="30" y="59"/>
                  <a:pt x="33" y="63"/>
                  <a:pt x="38" y="66"/>
                </a:cubicBezTo>
                <a:cubicBezTo>
                  <a:pt x="33" y="71"/>
                  <a:pt x="33" y="71"/>
                  <a:pt x="33" y="71"/>
                </a:cubicBezTo>
                <a:cubicBezTo>
                  <a:pt x="32" y="71"/>
                  <a:pt x="31" y="71"/>
                  <a:pt x="30" y="71"/>
                </a:cubicBezTo>
                <a:cubicBezTo>
                  <a:pt x="28" y="72"/>
                  <a:pt x="27" y="74"/>
                  <a:pt x="28" y="76"/>
                </a:cubicBezTo>
                <a:cubicBezTo>
                  <a:pt x="29" y="78"/>
                  <a:pt x="31" y="79"/>
                  <a:pt x="33" y="78"/>
                </a:cubicBezTo>
                <a:cubicBezTo>
                  <a:pt x="35" y="77"/>
                  <a:pt x="36" y="75"/>
                  <a:pt x="35" y="73"/>
                </a:cubicBezTo>
                <a:cubicBezTo>
                  <a:pt x="35" y="73"/>
                  <a:pt x="35" y="73"/>
                  <a:pt x="35" y="73"/>
                </a:cubicBezTo>
                <a:cubicBezTo>
                  <a:pt x="40" y="68"/>
                  <a:pt x="40" y="68"/>
                  <a:pt x="40" y="68"/>
                </a:cubicBezTo>
                <a:cubicBezTo>
                  <a:pt x="42" y="69"/>
                  <a:pt x="45" y="70"/>
                  <a:pt x="48" y="70"/>
                </a:cubicBezTo>
                <a:cubicBezTo>
                  <a:pt x="47" y="83"/>
                  <a:pt x="47" y="83"/>
                  <a:pt x="47" y="83"/>
                </a:cubicBezTo>
                <a:cubicBezTo>
                  <a:pt x="46" y="83"/>
                  <a:pt x="45" y="84"/>
                  <a:pt x="44" y="84"/>
                </a:cubicBezTo>
                <a:cubicBezTo>
                  <a:pt x="43" y="86"/>
                  <a:pt x="44" y="88"/>
                  <a:pt x="45" y="89"/>
                </a:cubicBezTo>
                <a:cubicBezTo>
                  <a:pt x="47" y="91"/>
                  <a:pt x="49" y="90"/>
                  <a:pt x="50" y="89"/>
                </a:cubicBezTo>
                <a:cubicBezTo>
                  <a:pt x="51" y="87"/>
                  <a:pt x="51" y="85"/>
                  <a:pt x="50" y="84"/>
                </a:cubicBezTo>
                <a:cubicBezTo>
                  <a:pt x="49" y="84"/>
                  <a:pt x="49" y="84"/>
                  <a:pt x="49" y="83"/>
                </a:cubicBezTo>
                <a:cubicBezTo>
                  <a:pt x="50" y="70"/>
                  <a:pt x="50" y="70"/>
                  <a:pt x="50" y="70"/>
                </a:cubicBezTo>
                <a:cubicBezTo>
                  <a:pt x="51" y="70"/>
                  <a:pt x="51" y="70"/>
                  <a:pt x="52" y="70"/>
                </a:cubicBezTo>
                <a:cubicBezTo>
                  <a:pt x="55" y="70"/>
                  <a:pt x="58" y="70"/>
                  <a:pt x="61" y="69"/>
                </a:cubicBezTo>
                <a:cubicBezTo>
                  <a:pt x="64" y="80"/>
                  <a:pt x="64" y="80"/>
                  <a:pt x="64" y="80"/>
                </a:cubicBezTo>
                <a:cubicBezTo>
                  <a:pt x="63" y="81"/>
                  <a:pt x="63" y="81"/>
                  <a:pt x="62" y="82"/>
                </a:cubicBezTo>
                <a:cubicBezTo>
                  <a:pt x="62" y="84"/>
                  <a:pt x="63" y="86"/>
                  <a:pt x="65" y="86"/>
                </a:cubicBezTo>
                <a:cubicBezTo>
                  <a:pt x="67" y="87"/>
                  <a:pt x="69" y="86"/>
                  <a:pt x="69" y="84"/>
                </a:cubicBezTo>
                <a:cubicBezTo>
                  <a:pt x="70" y="82"/>
                  <a:pt x="69" y="80"/>
                  <a:pt x="67" y="80"/>
                </a:cubicBezTo>
                <a:cubicBezTo>
                  <a:pt x="67" y="79"/>
                  <a:pt x="66" y="79"/>
                  <a:pt x="66" y="79"/>
                </a:cubicBezTo>
                <a:cubicBezTo>
                  <a:pt x="63" y="68"/>
                  <a:pt x="63" y="68"/>
                  <a:pt x="63" y="68"/>
                </a:cubicBezTo>
                <a:cubicBezTo>
                  <a:pt x="65" y="67"/>
                  <a:pt x="67" y="65"/>
                  <a:pt x="69" y="64"/>
                </a:cubicBezTo>
                <a:cubicBezTo>
                  <a:pt x="72" y="69"/>
                  <a:pt x="72" y="69"/>
                  <a:pt x="72" y="69"/>
                </a:cubicBezTo>
                <a:cubicBezTo>
                  <a:pt x="72" y="70"/>
                  <a:pt x="72" y="70"/>
                  <a:pt x="72" y="71"/>
                </a:cubicBezTo>
                <a:cubicBezTo>
                  <a:pt x="72" y="72"/>
                  <a:pt x="73" y="73"/>
                  <a:pt x="75" y="73"/>
                </a:cubicBezTo>
                <a:cubicBezTo>
                  <a:pt x="76" y="73"/>
                  <a:pt x="77" y="71"/>
                  <a:pt x="77" y="70"/>
                </a:cubicBezTo>
                <a:cubicBezTo>
                  <a:pt x="77" y="69"/>
                  <a:pt x="75" y="68"/>
                  <a:pt x="74" y="68"/>
                </a:cubicBezTo>
                <a:cubicBezTo>
                  <a:pt x="74" y="68"/>
                  <a:pt x="74" y="68"/>
                  <a:pt x="74" y="68"/>
                </a:cubicBezTo>
                <a:cubicBezTo>
                  <a:pt x="70" y="63"/>
                  <a:pt x="70" y="63"/>
                  <a:pt x="70" y="63"/>
                </a:cubicBezTo>
                <a:cubicBezTo>
                  <a:pt x="73" y="60"/>
                  <a:pt x="75" y="57"/>
                  <a:pt x="76" y="53"/>
                </a:cubicBezTo>
                <a:cubicBezTo>
                  <a:pt x="93" y="56"/>
                  <a:pt x="93" y="56"/>
                  <a:pt x="93" y="56"/>
                </a:cubicBezTo>
                <a:cubicBezTo>
                  <a:pt x="93" y="57"/>
                  <a:pt x="94" y="59"/>
                  <a:pt x="95" y="60"/>
                </a:cubicBezTo>
                <a:cubicBezTo>
                  <a:pt x="98" y="62"/>
                  <a:pt x="102" y="61"/>
                  <a:pt x="104" y="58"/>
                </a:cubicBezTo>
                <a:cubicBezTo>
                  <a:pt x="107" y="55"/>
                  <a:pt x="106" y="51"/>
                  <a:pt x="103" y="49"/>
                </a:cubicBezTo>
                <a:close/>
                <a:moveTo>
                  <a:pt x="44" y="44"/>
                </a:moveTo>
                <a:cubicBezTo>
                  <a:pt x="42" y="44"/>
                  <a:pt x="40" y="42"/>
                  <a:pt x="40" y="40"/>
                </a:cubicBezTo>
                <a:cubicBezTo>
                  <a:pt x="40" y="38"/>
                  <a:pt x="42" y="36"/>
                  <a:pt x="44" y="36"/>
                </a:cubicBezTo>
                <a:cubicBezTo>
                  <a:pt x="46" y="36"/>
                  <a:pt x="48" y="38"/>
                  <a:pt x="48" y="40"/>
                </a:cubicBezTo>
                <a:cubicBezTo>
                  <a:pt x="48" y="42"/>
                  <a:pt x="46" y="44"/>
                  <a:pt x="44" y="44"/>
                </a:cubicBezTo>
                <a:close/>
                <a:moveTo>
                  <a:pt x="54" y="52"/>
                </a:moveTo>
                <a:cubicBezTo>
                  <a:pt x="52" y="52"/>
                  <a:pt x="51" y="51"/>
                  <a:pt x="51" y="49"/>
                </a:cubicBezTo>
                <a:cubicBezTo>
                  <a:pt x="51" y="48"/>
                  <a:pt x="52" y="46"/>
                  <a:pt x="54" y="46"/>
                </a:cubicBezTo>
                <a:cubicBezTo>
                  <a:pt x="55" y="46"/>
                  <a:pt x="56" y="48"/>
                  <a:pt x="56" y="49"/>
                </a:cubicBezTo>
                <a:cubicBezTo>
                  <a:pt x="56" y="51"/>
                  <a:pt x="55" y="52"/>
                  <a:pt x="54" y="52"/>
                </a:cubicBezTo>
                <a:close/>
                <a:moveTo>
                  <a:pt x="64" y="40"/>
                </a:moveTo>
                <a:cubicBezTo>
                  <a:pt x="62" y="40"/>
                  <a:pt x="60" y="38"/>
                  <a:pt x="60" y="36"/>
                </a:cubicBezTo>
                <a:cubicBezTo>
                  <a:pt x="60" y="34"/>
                  <a:pt x="62" y="32"/>
                  <a:pt x="64" y="32"/>
                </a:cubicBezTo>
                <a:cubicBezTo>
                  <a:pt x="66" y="32"/>
                  <a:pt x="68" y="34"/>
                  <a:pt x="68" y="36"/>
                </a:cubicBezTo>
                <a:cubicBezTo>
                  <a:pt x="68" y="38"/>
                  <a:pt x="66" y="40"/>
                  <a:pt x="64" y="40"/>
                </a:cubicBezTo>
                <a:close/>
                <a:moveTo>
                  <a:pt x="64" y="40"/>
                </a:moveTo>
                <a:cubicBezTo>
                  <a:pt x="64" y="40"/>
                  <a:pt x="64" y="40"/>
                  <a:pt x="64" y="40"/>
                </a:cubicBezTo>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0" name="Freeform 13"/>
          <p:cNvSpPr>
            <a:spLocks noEditPoints="1"/>
          </p:cNvSpPr>
          <p:nvPr/>
        </p:nvSpPr>
        <p:spPr bwMode="auto">
          <a:xfrm rot="21366453">
            <a:off x="5527480" y="2127642"/>
            <a:ext cx="459331" cy="392761"/>
          </a:xfrm>
          <a:custGeom>
            <a:avLst/>
            <a:gdLst/>
            <a:ahLst/>
            <a:cxnLst>
              <a:cxn ang="0">
                <a:pos x="94" y="50"/>
              </a:cxn>
              <a:cxn ang="0">
                <a:pos x="77" y="48"/>
              </a:cxn>
              <a:cxn ang="0">
                <a:pos x="74" y="32"/>
              </a:cxn>
              <a:cxn ang="0">
                <a:pos x="86" y="26"/>
              </a:cxn>
              <a:cxn ang="0">
                <a:pos x="86" y="19"/>
              </a:cxn>
              <a:cxn ang="0">
                <a:pos x="83" y="23"/>
              </a:cxn>
              <a:cxn ang="0">
                <a:pos x="65" y="23"/>
              </a:cxn>
              <a:cxn ang="0">
                <a:pos x="74" y="11"/>
              </a:cxn>
              <a:cxn ang="0">
                <a:pos x="71" y="5"/>
              </a:cxn>
              <a:cxn ang="0">
                <a:pos x="70" y="10"/>
              </a:cxn>
              <a:cxn ang="0">
                <a:pos x="54" y="20"/>
              </a:cxn>
              <a:cxn ang="0">
                <a:pos x="57" y="10"/>
              </a:cxn>
              <a:cxn ang="0">
                <a:pos x="53" y="7"/>
              </a:cxn>
              <a:cxn ang="0">
                <a:pos x="54" y="10"/>
              </a:cxn>
              <a:cxn ang="0">
                <a:pos x="52" y="19"/>
              </a:cxn>
              <a:cxn ang="0">
                <a:pos x="35" y="8"/>
              </a:cxn>
              <a:cxn ang="0">
                <a:pos x="31" y="0"/>
              </a:cxn>
              <a:cxn ang="0">
                <a:pos x="31" y="10"/>
              </a:cxn>
              <a:cxn ang="0">
                <a:pos x="39" y="23"/>
              </a:cxn>
              <a:cxn ang="0">
                <a:pos x="20" y="23"/>
              </a:cxn>
              <a:cxn ang="0">
                <a:pos x="15" y="19"/>
              </a:cxn>
              <a:cxn ang="0">
                <a:pos x="18" y="25"/>
              </a:cxn>
              <a:cxn ang="0">
                <a:pos x="29" y="33"/>
              </a:cxn>
              <a:cxn ang="0">
                <a:pos x="11" y="43"/>
              </a:cxn>
              <a:cxn ang="0">
                <a:pos x="2" y="43"/>
              </a:cxn>
              <a:cxn ang="0">
                <a:pos x="11" y="47"/>
              </a:cxn>
              <a:cxn ang="0">
                <a:pos x="26" y="47"/>
              </a:cxn>
              <a:cxn ang="0">
                <a:pos x="17" y="56"/>
              </a:cxn>
              <a:cxn ang="0">
                <a:pos x="11" y="58"/>
              </a:cxn>
              <a:cxn ang="0">
                <a:pos x="18" y="59"/>
              </a:cxn>
              <a:cxn ang="0">
                <a:pos x="28" y="55"/>
              </a:cxn>
              <a:cxn ang="0">
                <a:pos x="33" y="71"/>
              </a:cxn>
              <a:cxn ang="0">
                <a:pos x="28" y="76"/>
              </a:cxn>
              <a:cxn ang="0">
                <a:pos x="35" y="73"/>
              </a:cxn>
              <a:cxn ang="0">
                <a:pos x="40" y="68"/>
              </a:cxn>
              <a:cxn ang="0">
                <a:pos x="47" y="83"/>
              </a:cxn>
              <a:cxn ang="0">
                <a:pos x="45" y="89"/>
              </a:cxn>
              <a:cxn ang="0">
                <a:pos x="50" y="84"/>
              </a:cxn>
              <a:cxn ang="0">
                <a:pos x="50" y="70"/>
              </a:cxn>
              <a:cxn ang="0">
                <a:pos x="61" y="69"/>
              </a:cxn>
              <a:cxn ang="0">
                <a:pos x="62" y="82"/>
              </a:cxn>
              <a:cxn ang="0">
                <a:pos x="69" y="84"/>
              </a:cxn>
              <a:cxn ang="0">
                <a:pos x="66" y="79"/>
              </a:cxn>
              <a:cxn ang="0">
                <a:pos x="69" y="64"/>
              </a:cxn>
              <a:cxn ang="0">
                <a:pos x="72" y="71"/>
              </a:cxn>
              <a:cxn ang="0">
                <a:pos x="77" y="70"/>
              </a:cxn>
              <a:cxn ang="0">
                <a:pos x="74" y="68"/>
              </a:cxn>
              <a:cxn ang="0">
                <a:pos x="76" y="53"/>
              </a:cxn>
              <a:cxn ang="0">
                <a:pos x="95" y="60"/>
              </a:cxn>
              <a:cxn ang="0">
                <a:pos x="103" y="49"/>
              </a:cxn>
              <a:cxn ang="0">
                <a:pos x="40" y="40"/>
              </a:cxn>
              <a:cxn ang="0">
                <a:pos x="48" y="40"/>
              </a:cxn>
              <a:cxn ang="0">
                <a:pos x="54" y="52"/>
              </a:cxn>
              <a:cxn ang="0">
                <a:pos x="54" y="46"/>
              </a:cxn>
              <a:cxn ang="0">
                <a:pos x="54" y="52"/>
              </a:cxn>
              <a:cxn ang="0">
                <a:pos x="60" y="36"/>
              </a:cxn>
              <a:cxn ang="0">
                <a:pos x="68" y="36"/>
              </a:cxn>
              <a:cxn ang="0">
                <a:pos x="64" y="40"/>
              </a:cxn>
            </a:cxnLst>
            <a:rect l="0" t="0" r="r" b="b"/>
            <a:pathLst>
              <a:path w="107" h="91">
                <a:moveTo>
                  <a:pt x="103" y="49"/>
                </a:moveTo>
                <a:cubicBezTo>
                  <a:pt x="100" y="47"/>
                  <a:pt x="96" y="47"/>
                  <a:pt x="94" y="50"/>
                </a:cubicBezTo>
                <a:cubicBezTo>
                  <a:pt x="94" y="51"/>
                  <a:pt x="93" y="51"/>
                  <a:pt x="93" y="51"/>
                </a:cubicBezTo>
                <a:cubicBezTo>
                  <a:pt x="77" y="48"/>
                  <a:pt x="77" y="48"/>
                  <a:pt x="77" y="48"/>
                </a:cubicBezTo>
                <a:cubicBezTo>
                  <a:pt x="77" y="47"/>
                  <a:pt x="77" y="46"/>
                  <a:pt x="77" y="45"/>
                </a:cubicBezTo>
                <a:cubicBezTo>
                  <a:pt x="77" y="40"/>
                  <a:pt x="76" y="36"/>
                  <a:pt x="74" y="32"/>
                </a:cubicBezTo>
                <a:cubicBezTo>
                  <a:pt x="84" y="25"/>
                  <a:pt x="84" y="25"/>
                  <a:pt x="84" y="25"/>
                </a:cubicBezTo>
                <a:cubicBezTo>
                  <a:pt x="85" y="26"/>
                  <a:pt x="86" y="26"/>
                  <a:pt x="86" y="26"/>
                </a:cubicBezTo>
                <a:cubicBezTo>
                  <a:pt x="88" y="26"/>
                  <a:pt x="90" y="24"/>
                  <a:pt x="90" y="22"/>
                </a:cubicBezTo>
                <a:cubicBezTo>
                  <a:pt x="89" y="20"/>
                  <a:pt x="88" y="19"/>
                  <a:pt x="86" y="19"/>
                </a:cubicBezTo>
                <a:cubicBezTo>
                  <a:pt x="84" y="19"/>
                  <a:pt x="82" y="21"/>
                  <a:pt x="82" y="23"/>
                </a:cubicBezTo>
                <a:cubicBezTo>
                  <a:pt x="82" y="23"/>
                  <a:pt x="83" y="23"/>
                  <a:pt x="83" y="23"/>
                </a:cubicBezTo>
                <a:cubicBezTo>
                  <a:pt x="72" y="30"/>
                  <a:pt x="72" y="30"/>
                  <a:pt x="72" y="30"/>
                </a:cubicBezTo>
                <a:cubicBezTo>
                  <a:pt x="70" y="27"/>
                  <a:pt x="68" y="25"/>
                  <a:pt x="65" y="23"/>
                </a:cubicBezTo>
                <a:cubicBezTo>
                  <a:pt x="72" y="11"/>
                  <a:pt x="72" y="11"/>
                  <a:pt x="72" y="11"/>
                </a:cubicBezTo>
                <a:cubicBezTo>
                  <a:pt x="73" y="11"/>
                  <a:pt x="74" y="11"/>
                  <a:pt x="74" y="11"/>
                </a:cubicBezTo>
                <a:cubicBezTo>
                  <a:pt x="76" y="10"/>
                  <a:pt x="77" y="8"/>
                  <a:pt x="76" y="6"/>
                </a:cubicBezTo>
                <a:cubicBezTo>
                  <a:pt x="75" y="4"/>
                  <a:pt x="73" y="4"/>
                  <a:pt x="71" y="5"/>
                </a:cubicBezTo>
                <a:cubicBezTo>
                  <a:pt x="69" y="6"/>
                  <a:pt x="68" y="8"/>
                  <a:pt x="69" y="10"/>
                </a:cubicBezTo>
                <a:cubicBezTo>
                  <a:pt x="70" y="10"/>
                  <a:pt x="70" y="10"/>
                  <a:pt x="70" y="10"/>
                </a:cubicBezTo>
                <a:cubicBezTo>
                  <a:pt x="62" y="22"/>
                  <a:pt x="62" y="22"/>
                  <a:pt x="62" y="22"/>
                </a:cubicBezTo>
                <a:cubicBezTo>
                  <a:pt x="60" y="21"/>
                  <a:pt x="57" y="20"/>
                  <a:pt x="54" y="20"/>
                </a:cubicBezTo>
                <a:cubicBezTo>
                  <a:pt x="56" y="11"/>
                  <a:pt x="56" y="11"/>
                  <a:pt x="56" y="11"/>
                </a:cubicBezTo>
                <a:cubicBezTo>
                  <a:pt x="56" y="11"/>
                  <a:pt x="57" y="10"/>
                  <a:pt x="57" y="10"/>
                </a:cubicBezTo>
                <a:cubicBezTo>
                  <a:pt x="58" y="9"/>
                  <a:pt x="58" y="7"/>
                  <a:pt x="57" y="6"/>
                </a:cubicBezTo>
                <a:cubicBezTo>
                  <a:pt x="56" y="5"/>
                  <a:pt x="54" y="5"/>
                  <a:pt x="53" y="7"/>
                </a:cubicBezTo>
                <a:cubicBezTo>
                  <a:pt x="52" y="8"/>
                  <a:pt x="52" y="9"/>
                  <a:pt x="53" y="10"/>
                </a:cubicBezTo>
                <a:cubicBezTo>
                  <a:pt x="54" y="10"/>
                  <a:pt x="54" y="10"/>
                  <a:pt x="54" y="10"/>
                </a:cubicBezTo>
                <a:cubicBezTo>
                  <a:pt x="52" y="20"/>
                  <a:pt x="52" y="20"/>
                  <a:pt x="52" y="20"/>
                </a:cubicBezTo>
                <a:cubicBezTo>
                  <a:pt x="52" y="20"/>
                  <a:pt x="52" y="19"/>
                  <a:pt x="52" y="19"/>
                </a:cubicBezTo>
                <a:cubicBezTo>
                  <a:pt x="48" y="19"/>
                  <a:pt x="45" y="20"/>
                  <a:pt x="42" y="21"/>
                </a:cubicBezTo>
                <a:cubicBezTo>
                  <a:pt x="35" y="8"/>
                  <a:pt x="35" y="8"/>
                  <a:pt x="35" y="8"/>
                </a:cubicBezTo>
                <a:cubicBezTo>
                  <a:pt x="36" y="7"/>
                  <a:pt x="36" y="6"/>
                  <a:pt x="36" y="5"/>
                </a:cubicBezTo>
                <a:cubicBezTo>
                  <a:pt x="36" y="2"/>
                  <a:pt x="34" y="0"/>
                  <a:pt x="31" y="0"/>
                </a:cubicBezTo>
                <a:cubicBezTo>
                  <a:pt x="28" y="0"/>
                  <a:pt x="26" y="2"/>
                  <a:pt x="26" y="5"/>
                </a:cubicBezTo>
                <a:cubicBezTo>
                  <a:pt x="26" y="8"/>
                  <a:pt x="29" y="10"/>
                  <a:pt x="31" y="10"/>
                </a:cubicBezTo>
                <a:cubicBezTo>
                  <a:pt x="32" y="10"/>
                  <a:pt x="32" y="10"/>
                  <a:pt x="32" y="10"/>
                </a:cubicBezTo>
                <a:cubicBezTo>
                  <a:pt x="39" y="23"/>
                  <a:pt x="39" y="23"/>
                  <a:pt x="39" y="23"/>
                </a:cubicBezTo>
                <a:cubicBezTo>
                  <a:pt x="36" y="25"/>
                  <a:pt x="33" y="28"/>
                  <a:pt x="30" y="31"/>
                </a:cubicBezTo>
                <a:cubicBezTo>
                  <a:pt x="20" y="23"/>
                  <a:pt x="20" y="23"/>
                  <a:pt x="20" y="23"/>
                </a:cubicBezTo>
                <a:cubicBezTo>
                  <a:pt x="20" y="22"/>
                  <a:pt x="20" y="21"/>
                  <a:pt x="20" y="20"/>
                </a:cubicBezTo>
                <a:cubicBezTo>
                  <a:pt x="19" y="19"/>
                  <a:pt x="17" y="18"/>
                  <a:pt x="15" y="19"/>
                </a:cubicBezTo>
                <a:cubicBezTo>
                  <a:pt x="13" y="19"/>
                  <a:pt x="12" y="21"/>
                  <a:pt x="13" y="23"/>
                </a:cubicBezTo>
                <a:cubicBezTo>
                  <a:pt x="14" y="25"/>
                  <a:pt x="16" y="26"/>
                  <a:pt x="18" y="25"/>
                </a:cubicBezTo>
                <a:cubicBezTo>
                  <a:pt x="18" y="25"/>
                  <a:pt x="18" y="25"/>
                  <a:pt x="19" y="25"/>
                </a:cubicBezTo>
                <a:cubicBezTo>
                  <a:pt x="29" y="33"/>
                  <a:pt x="29" y="33"/>
                  <a:pt x="29" y="33"/>
                </a:cubicBezTo>
                <a:cubicBezTo>
                  <a:pt x="28" y="36"/>
                  <a:pt x="27" y="39"/>
                  <a:pt x="26" y="43"/>
                </a:cubicBezTo>
                <a:cubicBezTo>
                  <a:pt x="11" y="43"/>
                  <a:pt x="11" y="43"/>
                  <a:pt x="11" y="43"/>
                </a:cubicBezTo>
                <a:cubicBezTo>
                  <a:pt x="10" y="42"/>
                  <a:pt x="9" y="41"/>
                  <a:pt x="8" y="41"/>
                </a:cubicBezTo>
                <a:cubicBezTo>
                  <a:pt x="6" y="39"/>
                  <a:pt x="3" y="40"/>
                  <a:pt x="2" y="43"/>
                </a:cubicBezTo>
                <a:cubicBezTo>
                  <a:pt x="0" y="45"/>
                  <a:pt x="1" y="48"/>
                  <a:pt x="4" y="49"/>
                </a:cubicBezTo>
                <a:cubicBezTo>
                  <a:pt x="6" y="51"/>
                  <a:pt x="9" y="50"/>
                  <a:pt x="11" y="47"/>
                </a:cubicBezTo>
                <a:cubicBezTo>
                  <a:pt x="11" y="47"/>
                  <a:pt x="11" y="47"/>
                  <a:pt x="11" y="47"/>
                </a:cubicBezTo>
                <a:cubicBezTo>
                  <a:pt x="26" y="47"/>
                  <a:pt x="26" y="47"/>
                  <a:pt x="26" y="47"/>
                </a:cubicBezTo>
                <a:cubicBezTo>
                  <a:pt x="26" y="49"/>
                  <a:pt x="27" y="51"/>
                  <a:pt x="27" y="52"/>
                </a:cubicBezTo>
                <a:cubicBezTo>
                  <a:pt x="17" y="56"/>
                  <a:pt x="17" y="56"/>
                  <a:pt x="17" y="56"/>
                </a:cubicBezTo>
                <a:cubicBezTo>
                  <a:pt x="17" y="56"/>
                  <a:pt x="16" y="55"/>
                  <a:pt x="15" y="55"/>
                </a:cubicBezTo>
                <a:cubicBezTo>
                  <a:pt x="13" y="55"/>
                  <a:pt x="11" y="56"/>
                  <a:pt x="11" y="58"/>
                </a:cubicBezTo>
                <a:cubicBezTo>
                  <a:pt x="11" y="60"/>
                  <a:pt x="12" y="62"/>
                  <a:pt x="14" y="62"/>
                </a:cubicBezTo>
                <a:cubicBezTo>
                  <a:pt x="16" y="63"/>
                  <a:pt x="18" y="61"/>
                  <a:pt x="18" y="59"/>
                </a:cubicBezTo>
                <a:cubicBezTo>
                  <a:pt x="18" y="59"/>
                  <a:pt x="18" y="59"/>
                  <a:pt x="18" y="59"/>
                </a:cubicBezTo>
                <a:cubicBezTo>
                  <a:pt x="28" y="55"/>
                  <a:pt x="28" y="55"/>
                  <a:pt x="28" y="55"/>
                </a:cubicBezTo>
                <a:cubicBezTo>
                  <a:pt x="30" y="59"/>
                  <a:pt x="33" y="63"/>
                  <a:pt x="38" y="66"/>
                </a:cubicBezTo>
                <a:cubicBezTo>
                  <a:pt x="33" y="71"/>
                  <a:pt x="33" y="71"/>
                  <a:pt x="33" y="71"/>
                </a:cubicBezTo>
                <a:cubicBezTo>
                  <a:pt x="32" y="71"/>
                  <a:pt x="31" y="71"/>
                  <a:pt x="30" y="71"/>
                </a:cubicBezTo>
                <a:cubicBezTo>
                  <a:pt x="28" y="72"/>
                  <a:pt x="27" y="74"/>
                  <a:pt x="28" y="76"/>
                </a:cubicBezTo>
                <a:cubicBezTo>
                  <a:pt x="29" y="78"/>
                  <a:pt x="31" y="79"/>
                  <a:pt x="33" y="78"/>
                </a:cubicBezTo>
                <a:cubicBezTo>
                  <a:pt x="35" y="77"/>
                  <a:pt x="36" y="75"/>
                  <a:pt x="35" y="73"/>
                </a:cubicBezTo>
                <a:cubicBezTo>
                  <a:pt x="35" y="73"/>
                  <a:pt x="35" y="73"/>
                  <a:pt x="35" y="73"/>
                </a:cubicBezTo>
                <a:cubicBezTo>
                  <a:pt x="40" y="68"/>
                  <a:pt x="40" y="68"/>
                  <a:pt x="40" y="68"/>
                </a:cubicBezTo>
                <a:cubicBezTo>
                  <a:pt x="42" y="69"/>
                  <a:pt x="45" y="70"/>
                  <a:pt x="48" y="70"/>
                </a:cubicBezTo>
                <a:cubicBezTo>
                  <a:pt x="47" y="83"/>
                  <a:pt x="47" y="83"/>
                  <a:pt x="47" y="83"/>
                </a:cubicBezTo>
                <a:cubicBezTo>
                  <a:pt x="46" y="83"/>
                  <a:pt x="45" y="84"/>
                  <a:pt x="44" y="84"/>
                </a:cubicBezTo>
                <a:cubicBezTo>
                  <a:pt x="43" y="86"/>
                  <a:pt x="44" y="88"/>
                  <a:pt x="45" y="89"/>
                </a:cubicBezTo>
                <a:cubicBezTo>
                  <a:pt x="47" y="91"/>
                  <a:pt x="49" y="90"/>
                  <a:pt x="50" y="89"/>
                </a:cubicBezTo>
                <a:cubicBezTo>
                  <a:pt x="51" y="87"/>
                  <a:pt x="51" y="85"/>
                  <a:pt x="50" y="84"/>
                </a:cubicBezTo>
                <a:cubicBezTo>
                  <a:pt x="49" y="84"/>
                  <a:pt x="49" y="84"/>
                  <a:pt x="49" y="83"/>
                </a:cubicBezTo>
                <a:cubicBezTo>
                  <a:pt x="50" y="70"/>
                  <a:pt x="50" y="70"/>
                  <a:pt x="50" y="70"/>
                </a:cubicBezTo>
                <a:cubicBezTo>
                  <a:pt x="51" y="70"/>
                  <a:pt x="51" y="70"/>
                  <a:pt x="52" y="70"/>
                </a:cubicBezTo>
                <a:cubicBezTo>
                  <a:pt x="55" y="70"/>
                  <a:pt x="58" y="70"/>
                  <a:pt x="61" y="69"/>
                </a:cubicBezTo>
                <a:cubicBezTo>
                  <a:pt x="64" y="80"/>
                  <a:pt x="64" y="80"/>
                  <a:pt x="64" y="80"/>
                </a:cubicBezTo>
                <a:cubicBezTo>
                  <a:pt x="63" y="81"/>
                  <a:pt x="63" y="81"/>
                  <a:pt x="62" y="82"/>
                </a:cubicBezTo>
                <a:cubicBezTo>
                  <a:pt x="62" y="84"/>
                  <a:pt x="63" y="86"/>
                  <a:pt x="65" y="86"/>
                </a:cubicBezTo>
                <a:cubicBezTo>
                  <a:pt x="67" y="87"/>
                  <a:pt x="69" y="86"/>
                  <a:pt x="69" y="84"/>
                </a:cubicBezTo>
                <a:cubicBezTo>
                  <a:pt x="70" y="82"/>
                  <a:pt x="69" y="80"/>
                  <a:pt x="67" y="80"/>
                </a:cubicBezTo>
                <a:cubicBezTo>
                  <a:pt x="67" y="79"/>
                  <a:pt x="66" y="79"/>
                  <a:pt x="66" y="79"/>
                </a:cubicBezTo>
                <a:cubicBezTo>
                  <a:pt x="63" y="68"/>
                  <a:pt x="63" y="68"/>
                  <a:pt x="63" y="68"/>
                </a:cubicBezTo>
                <a:cubicBezTo>
                  <a:pt x="65" y="67"/>
                  <a:pt x="67" y="65"/>
                  <a:pt x="69" y="64"/>
                </a:cubicBezTo>
                <a:cubicBezTo>
                  <a:pt x="72" y="69"/>
                  <a:pt x="72" y="69"/>
                  <a:pt x="72" y="69"/>
                </a:cubicBezTo>
                <a:cubicBezTo>
                  <a:pt x="72" y="70"/>
                  <a:pt x="72" y="70"/>
                  <a:pt x="72" y="71"/>
                </a:cubicBezTo>
                <a:cubicBezTo>
                  <a:pt x="72" y="72"/>
                  <a:pt x="73" y="73"/>
                  <a:pt x="75" y="73"/>
                </a:cubicBezTo>
                <a:cubicBezTo>
                  <a:pt x="76" y="73"/>
                  <a:pt x="77" y="71"/>
                  <a:pt x="77" y="70"/>
                </a:cubicBezTo>
                <a:cubicBezTo>
                  <a:pt x="77" y="69"/>
                  <a:pt x="75" y="68"/>
                  <a:pt x="74" y="68"/>
                </a:cubicBezTo>
                <a:cubicBezTo>
                  <a:pt x="74" y="68"/>
                  <a:pt x="74" y="68"/>
                  <a:pt x="74" y="68"/>
                </a:cubicBezTo>
                <a:cubicBezTo>
                  <a:pt x="70" y="63"/>
                  <a:pt x="70" y="63"/>
                  <a:pt x="70" y="63"/>
                </a:cubicBezTo>
                <a:cubicBezTo>
                  <a:pt x="73" y="60"/>
                  <a:pt x="75" y="57"/>
                  <a:pt x="76" y="53"/>
                </a:cubicBezTo>
                <a:cubicBezTo>
                  <a:pt x="93" y="56"/>
                  <a:pt x="93" y="56"/>
                  <a:pt x="93" y="56"/>
                </a:cubicBezTo>
                <a:cubicBezTo>
                  <a:pt x="93" y="57"/>
                  <a:pt x="94" y="59"/>
                  <a:pt x="95" y="60"/>
                </a:cubicBezTo>
                <a:cubicBezTo>
                  <a:pt x="98" y="62"/>
                  <a:pt x="102" y="61"/>
                  <a:pt x="104" y="58"/>
                </a:cubicBezTo>
                <a:cubicBezTo>
                  <a:pt x="107" y="55"/>
                  <a:pt x="106" y="51"/>
                  <a:pt x="103" y="49"/>
                </a:cubicBezTo>
                <a:close/>
                <a:moveTo>
                  <a:pt x="44" y="44"/>
                </a:moveTo>
                <a:cubicBezTo>
                  <a:pt x="42" y="44"/>
                  <a:pt x="40" y="42"/>
                  <a:pt x="40" y="40"/>
                </a:cubicBezTo>
                <a:cubicBezTo>
                  <a:pt x="40" y="38"/>
                  <a:pt x="42" y="36"/>
                  <a:pt x="44" y="36"/>
                </a:cubicBezTo>
                <a:cubicBezTo>
                  <a:pt x="46" y="36"/>
                  <a:pt x="48" y="38"/>
                  <a:pt x="48" y="40"/>
                </a:cubicBezTo>
                <a:cubicBezTo>
                  <a:pt x="48" y="42"/>
                  <a:pt x="46" y="44"/>
                  <a:pt x="44" y="44"/>
                </a:cubicBezTo>
                <a:close/>
                <a:moveTo>
                  <a:pt x="54" y="52"/>
                </a:moveTo>
                <a:cubicBezTo>
                  <a:pt x="52" y="52"/>
                  <a:pt x="51" y="51"/>
                  <a:pt x="51" y="49"/>
                </a:cubicBezTo>
                <a:cubicBezTo>
                  <a:pt x="51" y="48"/>
                  <a:pt x="52" y="46"/>
                  <a:pt x="54" y="46"/>
                </a:cubicBezTo>
                <a:cubicBezTo>
                  <a:pt x="55" y="46"/>
                  <a:pt x="56" y="48"/>
                  <a:pt x="56" y="49"/>
                </a:cubicBezTo>
                <a:cubicBezTo>
                  <a:pt x="56" y="51"/>
                  <a:pt x="55" y="52"/>
                  <a:pt x="54" y="52"/>
                </a:cubicBezTo>
                <a:close/>
                <a:moveTo>
                  <a:pt x="64" y="40"/>
                </a:moveTo>
                <a:cubicBezTo>
                  <a:pt x="62" y="40"/>
                  <a:pt x="60" y="38"/>
                  <a:pt x="60" y="36"/>
                </a:cubicBezTo>
                <a:cubicBezTo>
                  <a:pt x="60" y="34"/>
                  <a:pt x="62" y="32"/>
                  <a:pt x="64" y="32"/>
                </a:cubicBezTo>
                <a:cubicBezTo>
                  <a:pt x="66" y="32"/>
                  <a:pt x="68" y="34"/>
                  <a:pt x="68" y="36"/>
                </a:cubicBezTo>
                <a:cubicBezTo>
                  <a:pt x="68" y="38"/>
                  <a:pt x="66" y="40"/>
                  <a:pt x="64" y="40"/>
                </a:cubicBezTo>
                <a:close/>
                <a:moveTo>
                  <a:pt x="64" y="40"/>
                </a:moveTo>
                <a:cubicBezTo>
                  <a:pt x="64" y="40"/>
                  <a:pt x="64" y="40"/>
                  <a:pt x="64" y="40"/>
                </a:cubicBezTo>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1" name="Freeform 5"/>
          <p:cNvSpPr>
            <a:spLocks noEditPoints="1"/>
          </p:cNvSpPr>
          <p:nvPr/>
        </p:nvSpPr>
        <p:spPr bwMode="auto">
          <a:xfrm rot="17122296">
            <a:off x="4762290" y="3047122"/>
            <a:ext cx="459331" cy="493456"/>
          </a:xfrm>
          <a:custGeom>
            <a:avLst/>
            <a:gdLst/>
            <a:ahLst/>
            <a:cxnLst>
              <a:cxn ang="0">
                <a:pos x="261" y="74"/>
              </a:cxn>
              <a:cxn ang="0">
                <a:pos x="282" y="53"/>
              </a:cxn>
              <a:cxn ang="0">
                <a:pos x="261" y="32"/>
              </a:cxn>
              <a:cxn ang="0">
                <a:pos x="240" y="53"/>
              </a:cxn>
              <a:cxn ang="0">
                <a:pos x="244" y="65"/>
              </a:cxn>
              <a:cxn ang="0">
                <a:pos x="146" y="41"/>
              </a:cxn>
              <a:cxn ang="0">
                <a:pos x="162" y="21"/>
              </a:cxn>
              <a:cxn ang="0">
                <a:pos x="142" y="0"/>
              </a:cxn>
              <a:cxn ang="0">
                <a:pos x="121" y="21"/>
              </a:cxn>
              <a:cxn ang="0">
                <a:pos x="142" y="41"/>
              </a:cxn>
              <a:cxn ang="0">
                <a:pos x="144" y="41"/>
              </a:cxn>
              <a:cxn ang="0">
                <a:pos x="88" y="112"/>
              </a:cxn>
              <a:cxn ang="0">
                <a:pos x="90" y="105"/>
              </a:cxn>
              <a:cxn ang="0">
                <a:pos x="69" y="84"/>
              </a:cxn>
              <a:cxn ang="0">
                <a:pos x="48" y="105"/>
              </a:cxn>
              <a:cxn ang="0">
                <a:pos x="69" y="125"/>
              </a:cxn>
              <a:cxn ang="0">
                <a:pos x="85" y="118"/>
              </a:cxn>
              <a:cxn ang="0">
                <a:pos x="41" y="168"/>
              </a:cxn>
              <a:cxn ang="0">
                <a:pos x="41" y="164"/>
              </a:cxn>
              <a:cxn ang="0">
                <a:pos x="21" y="144"/>
              </a:cxn>
              <a:cxn ang="0">
                <a:pos x="0" y="164"/>
              </a:cxn>
              <a:cxn ang="0">
                <a:pos x="21" y="185"/>
              </a:cxn>
              <a:cxn ang="0">
                <a:pos x="41" y="169"/>
              </a:cxn>
              <a:cxn ang="0">
                <a:pos x="75" y="225"/>
              </a:cxn>
              <a:cxn ang="0">
                <a:pos x="62" y="220"/>
              </a:cxn>
              <a:cxn ang="0">
                <a:pos x="41" y="241"/>
              </a:cxn>
              <a:cxn ang="0">
                <a:pos x="62" y="262"/>
              </a:cxn>
              <a:cxn ang="0">
                <a:pos x="83" y="241"/>
              </a:cxn>
              <a:cxn ang="0">
                <a:pos x="78" y="228"/>
              </a:cxn>
              <a:cxn ang="0">
                <a:pos x="143" y="262"/>
              </a:cxn>
              <a:cxn ang="0">
                <a:pos x="127" y="283"/>
              </a:cxn>
              <a:cxn ang="0">
                <a:pos x="147" y="303"/>
              </a:cxn>
              <a:cxn ang="0">
                <a:pos x="168" y="283"/>
              </a:cxn>
              <a:cxn ang="0">
                <a:pos x="154" y="263"/>
              </a:cxn>
              <a:cxn ang="0">
                <a:pos x="222" y="242"/>
              </a:cxn>
              <a:cxn ang="0">
                <a:pos x="220" y="250"/>
              </a:cxn>
              <a:cxn ang="0">
                <a:pos x="241" y="271"/>
              </a:cxn>
              <a:cxn ang="0">
                <a:pos x="261" y="250"/>
              </a:cxn>
              <a:cxn ang="0">
                <a:pos x="241" y="229"/>
              </a:cxn>
              <a:cxn ang="0">
                <a:pos x="225" y="237"/>
              </a:cxn>
              <a:cxn ang="0">
                <a:pos x="228" y="162"/>
              </a:cxn>
              <a:cxn ang="0">
                <a:pos x="249" y="178"/>
              </a:cxn>
              <a:cxn ang="0">
                <a:pos x="269" y="157"/>
              </a:cxn>
              <a:cxn ang="0">
                <a:pos x="249" y="137"/>
              </a:cxn>
              <a:cxn ang="0">
                <a:pos x="229" y="151"/>
              </a:cxn>
              <a:cxn ang="0">
                <a:pos x="245" y="66"/>
              </a:cxn>
              <a:cxn ang="0">
                <a:pos x="261" y="74"/>
              </a:cxn>
              <a:cxn ang="0">
                <a:pos x="124" y="184"/>
              </a:cxn>
              <a:cxn ang="0">
                <a:pos x="115" y="176"/>
              </a:cxn>
              <a:cxn ang="0">
                <a:pos x="124" y="168"/>
              </a:cxn>
              <a:cxn ang="0">
                <a:pos x="132" y="176"/>
              </a:cxn>
              <a:cxn ang="0">
                <a:pos x="124" y="184"/>
              </a:cxn>
              <a:cxn ang="0">
                <a:pos x="168" y="145"/>
              </a:cxn>
              <a:cxn ang="0">
                <a:pos x="156" y="133"/>
              </a:cxn>
              <a:cxn ang="0">
                <a:pos x="168" y="121"/>
              </a:cxn>
              <a:cxn ang="0">
                <a:pos x="180" y="133"/>
              </a:cxn>
              <a:cxn ang="0">
                <a:pos x="168" y="145"/>
              </a:cxn>
              <a:cxn ang="0">
                <a:pos x="168" y="145"/>
              </a:cxn>
              <a:cxn ang="0">
                <a:pos x="168" y="145"/>
              </a:cxn>
            </a:cxnLst>
            <a:rect l="0" t="0" r="r" b="b"/>
            <a:pathLst>
              <a:path w="282" h="303">
                <a:moveTo>
                  <a:pt x="261" y="74"/>
                </a:moveTo>
                <a:cubicBezTo>
                  <a:pt x="272" y="74"/>
                  <a:pt x="282" y="64"/>
                  <a:pt x="282" y="53"/>
                </a:cubicBezTo>
                <a:cubicBezTo>
                  <a:pt x="282" y="41"/>
                  <a:pt x="272" y="32"/>
                  <a:pt x="261" y="32"/>
                </a:cubicBezTo>
                <a:cubicBezTo>
                  <a:pt x="249" y="32"/>
                  <a:pt x="240" y="41"/>
                  <a:pt x="240" y="53"/>
                </a:cubicBezTo>
                <a:cubicBezTo>
                  <a:pt x="240" y="57"/>
                  <a:pt x="242" y="61"/>
                  <a:pt x="244" y="65"/>
                </a:cubicBezTo>
                <a:cubicBezTo>
                  <a:pt x="217" y="86"/>
                  <a:pt x="165" y="114"/>
                  <a:pt x="146" y="41"/>
                </a:cubicBezTo>
                <a:cubicBezTo>
                  <a:pt x="155" y="39"/>
                  <a:pt x="162" y="31"/>
                  <a:pt x="162" y="21"/>
                </a:cubicBezTo>
                <a:cubicBezTo>
                  <a:pt x="162" y="9"/>
                  <a:pt x="153" y="0"/>
                  <a:pt x="142" y="0"/>
                </a:cubicBezTo>
                <a:cubicBezTo>
                  <a:pt x="130" y="0"/>
                  <a:pt x="121" y="9"/>
                  <a:pt x="121" y="21"/>
                </a:cubicBezTo>
                <a:cubicBezTo>
                  <a:pt x="121" y="32"/>
                  <a:pt x="130" y="41"/>
                  <a:pt x="142" y="41"/>
                </a:cubicBezTo>
                <a:cubicBezTo>
                  <a:pt x="142" y="41"/>
                  <a:pt x="143" y="41"/>
                  <a:pt x="144" y="41"/>
                </a:cubicBezTo>
                <a:cubicBezTo>
                  <a:pt x="143" y="95"/>
                  <a:pt x="145" y="143"/>
                  <a:pt x="88" y="112"/>
                </a:cubicBezTo>
                <a:cubicBezTo>
                  <a:pt x="89" y="110"/>
                  <a:pt x="90" y="107"/>
                  <a:pt x="90" y="105"/>
                </a:cubicBezTo>
                <a:cubicBezTo>
                  <a:pt x="90" y="93"/>
                  <a:pt x="81" y="84"/>
                  <a:pt x="69" y="84"/>
                </a:cubicBezTo>
                <a:cubicBezTo>
                  <a:pt x="58" y="84"/>
                  <a:pt x="48" y="93"/>
                  <a:pt x="48" y="105"/>
                </a:cubicBezTo>
                <a:cubicBezTo>
                  <a:pt x="48" y="116"/>
                  <a:pt x="58" y="125"/>
                  <a:pt x="69" y="125"/>
                </a:cubicBezTo>
                <a:cubicBezTo>
                  <a:pt x="75" y="125"/>
                  <a:pt x="81" y="123"/>
                  <a:pt x="85" y="118"/>
                </a:cubicBezTo>
                <a:cubicBezTo>
                  <a:pt x="119" y="159"/>
                  <a:pt x="102" y="167"/>
                  <a:pt x="41" y="168"/>
                </a:cubicBezTo>
                <a:cubicBezTo>
                  <a:pt x="41" y="167"/>
                  <a:pt x="41" y="166"/>
                  <a:pt x="41" y="164"/>
                </a:cubicBezTo>
                <a:cubicBezTo>
                  <a:pt x="41" y="153"/>
                  <a:pt x="32" y="144"/>
                  <a:pt x="21" y="144"/>
                </a:cubicBezTo>
                <a:cubicBezTo>
                  <a:pt x="9" y="144"/>
                  <a:pt x="0" y="153"/>
                  <a:pt x="0" y="164"/>
                </a:cubicBezTo>
                <a:cubicBezTo>
                  <a:pt x="0" y="176"/>
                  <a:pt x="9" y="185"/>
                  <a:pt x="21" y="185"/>
                </a:cubicBezTo>
                <a:cubicBezTo>
                  <a:pt x="31" y="185"/>
                  <a:pt x="39" y="178"/>
                  <a:pt x="41" y="169"/>
                </a:cubicBezTo>
                <a:cubicBezTo>
                  <a:pt x="82" y="184"/>
                  <a:pt x="92" y="196"/>
                  <a:pt x="75" y="225"/>
                </a:cubicBezTo>
                <a:cubicBezTo>
                  <a:pt x="71" y="222"/>
                  <a:pt x="67" y="220"/>
                  <a:pt x="62" y="220"/>
                </a:cubicBezTo>
                <a:cubicBezTo>
                  <a:pt x="51" y="220"/>
                  <a:pt x="41" y="230"/>
                  <a:pt x="41" y="241"/>
                </a:cubicBezTo>
                <a:cubicBezTo>
                  <a:pt x="41" y="253"/>
                  <a:pt x="51" y="262"/>
                  <a:pt x="62" y="262"/>
                </a:cubicBezTo>
                <a:cubicBezTo>
                  <a:pt x="74" y="262"/>
                  <a:pt x="83" y="253"/>
                  <a:pt x="83" y="241"/>
                </a:cubicBezTo>
                <a:cubicBezTo>
                  <a:pt x="83" y="236"/>
                  <a:pt x="81" y="232"/>
                  <a:pt x="78" y="228"/>
                </a:cubicBezTo>
                <a:cubicBezTo>
                  <a:pt x="121" y="197"/>
                  <a:pt x="141" y="198"/>
                  <a:pt x="143" y="262"/>
                </a:cubicBezTo>
                <a:cubicBezTo>
                  <a:pt x="134" y="264"/>
                  <a:pt x="127" y="273"/>
                  <a:pt x="127" y="283"/>
                </a:cubicBezTo>
                <a:cubicBezTo>
                  <a:pt x="127" y="294"/>
                  <a:pt x="136" y="303"/>
                  <a:pt x="147" y="303"/>
                </a:cubicBezTo>
                <a:cubicBezTo>
                  <a:pt x="159" y="303"/>
                  <a:pt x="168" y="294"/>
                  <a:pt x="168" y="283"/>
                </a:cubicBezTo>
                <a:cubicBezTo>
                  <a:pt x="168" y="273"/>
                  <a:pt x="162" y="265"/>
                  <a:pt x="154" y="263"/>
                </a:cubicBezTo>
                <a:cubicBezTo>
                  <a:pt x="172" y="230"/>
                  <a:pt x="188" y="225"/>
                  <a:pt x="222" y="242"/>
                </a:cubicBezTo>
                <a:cubicBezTo>
                  <a:pt x="221" y="244"/>
                  <a:pt x="220" y="247"/>
                  <a:pt x="220" y="250"/>
                </a:cubicBezTo>
                <a:cubicBezTo>
                  <a:pt x="220" y="261"/>
                  <a:pt x="229" y="271"/>
                  <a:pt x="241" y="271"/>
                </a:cubicBezTo>
                <a:cubicBezTo>
                  <a:pt x="252" y="271"/>
                  <a:pt x="261" y="261"/>
                  <a:pt x="261" y="250"/>
                </a:cubicBezTo>
                <a:cubicBezTo>
                  <a:pt x="261" y="238"/>
                  <a:pt x="252" y="229"/>
                  <a:pt x="241" y="229"/>
                </a:cubicBezTo>
                <a:cubicBezTo>
                  <a:pt x="234" y="229"/>
                  <a:pt x="229" y="232"/>
                  <a:pt x="225" y="237"/>
                </a:cubicBezTo>
                <a:cubicBezTo>
                  <a:pt x="200" y="211"/>
                  <a:pt x="182" y="177"/>
                  <a:pt x="228" y="162"/>
                </a:cubicBezTo>
                <a:cubicBezTo>
                  <a:pt x="230" y="171"/>
                  <a:pt x="239" y="178"/>
                  <a:pt x="249" y="178"/>
                </a:cubicBezTo>
                <a:cubicBezTo>
                  <a:pt x="260" y="178"/>
                  <a:pt x="269" y="169"/>
                  <a:pt x="269" y="157"/>
                </a:cubicBezTo>
                <a:cubicBezTo>
                  <a:pt x="269" y="146"/>
                  <a:pt x="260" y="137"/>
                  <a:pt x="249" y="137"/>
                </a:cubicBezTo>
                <a:cubicBezTo>
                  <a:pt x="239" y="137"/>
                  <a:pt x="232" y="142"/>
                  <a:pt x="229" y="151"/>
                </a:cubicBezTo>
                <a:cubicBezTo>
                  <a:pt x="199" y="129"/>
                  <a:pt x="226" y="89"/>
                  <a:pt x="245" y="66"/>
                </a:cubicBezTo>
                <a:cubicBezTo>
                  <a:pt x="249" y="71"/>
                  <a:pt x="255" y="74"/>
                  <a:pt x="261" y="74"/>
                </a:cubicBezTo>
                <a:close/>
                <a:moveTo>
                  <a:pt x="124" y="184"/>
                </a:moveTo>
                <a:cubicBezTo>
                  <a:pt x="119" y="184"/>
                  <a:pt x="115" y="181"/>
                  <a:pt x="115" y="176"/>
                </a:cubicBezTo>
                <a:cubicBezTo>
                  <a:pt x="115" y="172"/>
                  <a:pt x="119" y="168"/>
                  <a:pt x="124" y="168"/>
                </a:cubicBezTo>
                <a:cubicBezTo>
                  <a:pt x="128" y="168"/>
                  <a:pt x="132" y="172"/>
                  <a:pt x="132" y="176"/>
                </a:cubicBezTo>
                <a:cubicBezTo>
                  <a:pt x="132" y="181"/>
                  <a:pt x="128" y="184"/>
                  <a:pt x="124" y="184"/>
                </a:cubicBezTo>
                <a:close/>
                <a:moveTo>
                  <a:pt x="168" y="145"/>
                </a:moveTo>
                <a:cubicBezTo>
                  <a:pt x="161" y="145"/>
                  <a:pt x="156" y="140"/>
                  <a:pt x="156" y="133"/>
                </a:cubicBezTo>
                <a:cubicBezTo>
                  <a:pt x="156" y="126"/>
                  <a:pt x="161" y="121"/>
                  <a:pt x="168" y="121"/>
                </a:cubicBezTo>
                <a:cubicBezTo>
                  <a:pt x="175" y="121"/>
                  <a:pt x="180" y="126"/>
                  <a:pt x="180" y="133"/>
                </a:cubicBezTo>
                <a:cubicBezTo>
                  <a:pt x="180" y="140"/>
                  <a:pt x="175" y="145"/>
                  <a:pt x="168" y="145"/>
                </a:cubicBezTo>
                <a:close/>
                <a:moveTo>
                  <a:pt x="168" y="145"/>
                </a:moveTo>
                <a:cubicBezTo>
                  <a:pt x="168" y="145"/>
                  <a:pt x="168" y="145"/>
                  <a:pt x="168" y="145"/>
                </a:cubicBezTo>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TextBox 205"/>
          <p:cNvSpPr txBox="1"/>
          <p:nvPr/>
        </p:nvSpPr>
        <p:spPr>
          <a:xfrm>
            <a:off x="9794505" y="4144325"/>
            <a:ext cx="2150660" cy="830868"/>
          </a:xfrm>
          <a:prstGeom prst="rect">
            <a:avLst/>
          </a:prstGeom>
          <a:noFill/>
        </p:spPr>
        <p:txBody>
          <a:bodyPr wrap="square" rtlCol="0">
            <a:spAutoFit/>
          </a:bodyPr>
          <a:lstStyle/>
          <a:p>
            <a:pPr algn="ctr" defTabSz="1219170">
              <a:spcBef>
                <a:spcPct val="20000"/>
              </a:spcBef>
              <a:defRPr/>
            </a:pPr>
            <a:r>
              <a:rPr lang="zh-CN" altLang="en-US" sz="1600" b="1" dirty="0">
                <a:solidFill>
                  <a:srgbClr val="FF9933"/>
                </a:solidFill>
                <a:latin typeface="微软雅黑 Light" panose="020B0502040204020203" pitchFamily="34" charset="-122"/>
                <a:ea typeface="微软雅黑 Light" panose="020B0502040204020203" pitchFamily="34" charset="-122"/>
                <a:sym typeface="微软雅黑 Light" panose="020B0502040204020203" pitchFamily="34" charset="-122"/>
              </a:rPr>
              <a:t>中性菌</a:t>
            </a:r>
            <a:endParaRPr lang="en-SG" altLang="zh-CN" sz="1600" b="1" dirty="0">
              <a:solidFill>
                <a:srgbClr val="FF9933"/>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条件性有害菌</a:t>
            </a:r>
            <a:endParaRPr lang="en-US" altLang="zh-CN"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有益菌多时，有一点好处</a:t>
            </a:r>
            <a:endParaRPr lang="en-US" altLang="zh-CN" sz="1333" dirty="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8" name="TextBox 217"/>
          <p:cNvSpPr txBox="1"/>
          <p:nvPr/>
        </p:nvSpPr>
        <p:spPr>
          <a:xfrm>
            <a:off x="7150528" y="5360410"/>
            <a:ext cx="2150660" cy="1323183"/>
          </a:xfrm>
          <a:prstGeom prst="rect">
            <a:avLst/>
          </a:prstGeom>
          <a:noFill/>
        </p:spPr>
        <p:txBody>
          <a:bodyPr wrap="square" rtlCol="0">
            <a:spAutoFit/>
          </a:bodyPr>
          <a:lstStyle/>
          <a:p>
            <a:pPr algn="ctr"/>
            <a:r>
              <a:rPr lang="zh-CN" altLang="en-US" sz="1600" b="1" dirty="0">
                <a:solidFill>
                  <a:srgbClr val="008080"/>
                </a:solidFill>
                <a:latin typeface="微软雅黑 Light" panose="020B0502040204020203" pitchFamily="34" charset="-122"/>
                <a:ea typeface="微软雅黑 Light" panose="020B0502040204020203" pitchFamily="34" charset="-122"/>
                <a:sym typeface="微软雅黑 Light" panose="020B0502040204020203" pitchFamily="34" charset="-122"/>
              </a:rPr>
              <a:t>有害菌</a:t>
            </a:r>
            <a:endParaRPr lang="en-US" sz="1600" b="1" dirty="0">
              <a:solidFill>
                <a:srgbClr val="008080"/>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致病菌，分泌毒素</a:t>
            </a:r>
            <a:endParaRPr lang="en-US" altLang="zh-CN" sz="1333" dirty="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繁殖速度快，产生臭味</a:t>
            </a:r>
            <a:endParaRPr lang="en-US" altLang="zh-CN"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加速肠道壁老化</a:t>
            </a:r>
            <a:endParaRPr lang="en-US" altLang="zh-CN"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产生致癌物质</a:t>
            </a:r>
            <a:endParaRPr lang="en-US" sz="1333" dirty="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0" name="TextBox 229"/>
          <p:cNvSpPr txBox="1"/>
          <p:nvPr/>
        </p:nvSpPr>
        <p:spPr>
          <a:xfrm>
            <a:off x="6969850" y="2475953"/>
            <a:ext cx="2150660" cy="1353960"/>
          </a:xfrm>
          <a:prstGeom prst="rect">
            <a:avLst/>
          </a:prstGeom>
          <a:noFill/>
        </p:spPr>
        <p:txBody>
          <a:bodyPr wrap="square" rtlCol="0">
            <a:spAutoFit/>
          </a:bodyPr>
          <a:lstStyle/>
          <a:p>
            <a:pPr algn="ctr" defTabSz="1219170">
              <a:spcBef>
                <a:spcPct val="20000"/>
              </a:spcBef>
              <a:defRPr/>
            </a:pPr>
            <a:r>
              <a:rPr lang="zh-CN" altLang="en-US" b="1" dirty="0">
                <a:solidFill>
                  <a:srgbClr val="FF9999"/>
                </a:solidFill>
                <a:latin typeface="微软雅黑 Light" panose="020B0502040204020203" pitchFamily="34" charset="-122"/>
                <a:ea typeface="微软雅黑 Light" panose="020B0502040204020203" pitchFamily="34" charset="-122"/>
                <a:sym typeface="微软雅黑 Light" panose="020B0502040204020203" pitchFamily="34" charset="-122"/>
              </a:rPr>
              <a:t>有益菌</a:t>
            </a:r>
            <a:endParaRPr lang="en-SG" altLang="zh-CN" b="1" dirty="0">
              <a:solidFill>
                <a:srgbClr val="FF9999"/>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阻止病原体入侵</a:t>
            </a:r>
            <a:endParaRPr lang="en-US" altLang="zh-CN"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降低阻止有害物质合成</a:t>
            </a:r>
            <a:endParaRPr lang="en-US" altLang="zh-CN" sz="1333" dirty="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抑制有害菌致癌作用</a:t>
            </a:r>
            <a:endParaRPr lang="en-SG" altLang="zh-CN" sz="1333" dirty="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ctr" defTabSz="1219170">
              <a:spcBef>
                <a:spcPct val="20000"/>
              </a:spcBef>
              <a:defRPr/>
            </a:pPr>
            <a:r>
              <a:rPr lang="zh-CN" altLang="en-US" sz="1333" dirty="0" smtClean="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提高免疫力</a:t>
            </a:r>
            <a:endParaRPr lang="en-US" sz="1333" dirty="0">
              <a:solidFill>
                <a:schemeClr val="tx1">
                  <a:lumMod val="50000"/>
                  <a:lumOff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7" name="Freeform 39"/>
          <p:cNvSpPr>
            <a:spLocks noEditPoints="1"/>
          </p:cNvSpPr>
          <p:nvPr/>
        </p:nvSpPr>
        <p:spPr bwMode="auto">
          <a:xfrm flipH="1">
            <a:off x="792911" y="2147084"/>
            <a:ext cx="2743949" cy="4381567"/>
          </a:xfrm>
          <a:custGeom>
            <a:avLst/>
            <a:gdLst/>
            <a:ahLst/>
            <a:cxnLst>
              <a:cxn ang="0">
                <a:pos x="132" y="74"/>
              </a:cxn>
              <a:cxn ang="0">
                <a:pos x="88" y="47"/>
              </a:cxn>
              <a:cxn ang="0">
                <a:pos x="82" y="25"/>
              </a:cxn>
              <a:cxn ang="0">
                <a:pos x="81" y="13"/>
              </a:cxn>
              <a:cxn ang="0">
                <a:pos x="92" y="8"/>
              </a:cxn>
              <a:cxn ang="0">
                <a:pos x="87" y="0"/>
              </a:cxn>
              <a:cxn ang="0">
                <a:pos x="45" y="5"/>
              </a:cxn>
              <a:cxn ang="0">
                <a:pos x="50" y="13"/>
              </a:cxn>
              <a:cxn ang="0">
                <a:pos x="56" y="14"/>
              </a:cxn>
              <a:cxn ang="0">
                <a:pos x="50" y="32"/>
              </a:cxn>
              <a:cxn ang="0">
                <a:pos x="57" y="145"/>
              </a:cxn>
              <a:cxn ang="0">
                <a:pos x="57" y="193"/>
              </a:cxn>
              <a:cxn ang="0">
                <a:pos x="81" y="193"/>
              </a:cxn>
              <a:cxn ang="0">
                <a:pos x="81" y="145"/>
              </a:cxn>
              <a:cxn ang="0">
                <a:pos x="88" y="111"/>
              </a:cxn>
              <a:cxn ang="0">
                <a:pos x="127" y="97"/>
              </a:cxn>
              <a:cxn ang="0">
                <a:pos x="147" y="209"/>
              </a:cxn>
              <a:cxn ang="0">
                <a:pos x="123" y="218"/>
              </a:cxn>
              <a:cxn ang="0">
                <a:pos x="28" y="228"/>
              </a:cxn>
              <a:cxn ang="0">
                <a:pos x="123" y="224"/>
              </a:cxn>
              <a:cxn ang="0">
                <a:pos x="90" y="240"/>
              </a:cxn>
              <a:cxn ang="0">
                <a:pos x="69" y="240"/>
              </a:cxn>
              <a:cxn ang="0">
                <a:pos x="0" y="265"/>
              </a:cxn>
              <a:cxn ang="0">
                <a:pos x="150" y="294"/>
              </a:cxn>
              <a:cxn ang="0">
                <a:pos x="112" y="265"/>
              </a:cxn>
              <a:cxn ang="0">
                <a:pos x="183" y="163"/>
              </a:cxn>
              <a:cxn ang="0">
                <a:pos x="72" y="79"/>
              </a:cxn>
              <a:cxn ang="0">
                <a:pos x="124" y="70"/>
              </a:cxn>
              <a:cxn ang="0">
                <a:pos x="99" y="60"/>
              </a:cxn>
              <a:cxn ang="0">
                <a:pos x="99" y="99"/>
              </a:cxn>
              <a:cxn ang="0">
                <a:pos x="121" y="93"/>
              </a:cxn>
              <a:cxn ang="0">
                <a:pos x="99" y="106"/>
              </a:cxn>
            </a:cxnLst>
            <a:rect l="0" t="0" r="r" b="b"/>
            <a:pathLst>
              <a:path w="183" h="294">
                <a:moveTo>
                  <a:pt x="183" y="163"/>
                </a:moveTo>
                <a:cubicBezTo>
                  <a:pt x="183" y="124"/>
                  <a:pt x="162" y="91"/>
                  <a:pt x="132" y="74"/>
                </a:cubicBezTo>
                <a:cubicBezTo>
                  <a:pt x="130" y="58"/>
                  <a:pt x="116" y="46"/>
                  <a:pt x="99" y="46"/>
                </a:cubicBezTo>
                <a:cubicBezTo>
                  <a:pt x="95" y="46"/>
                  <a:pt x="91" y="46"/>
                  <a:pt x="88" y="47"/>
                </a:cubicBezTo>
                <a:cubicBezTo>
                  <a:pt x="88" y="32"/>
                  <a:pt x="88" y="32"/>
                  <a:pt x="88" y="32"/>
                </a:cubicBezTo>
                <a:cubicBezTo>
                  <a:pt x="88" y="29"/>
                  <a:pt x="85" y="26"/>
                  <a:pt x="82" y="25"/>
                </a:cubicBezTo>
                <a:cubicBezTo>
                  <a:pt x="82" y="14"/>
                  <a:pt x="82" y="14"/>
                  <a:pt x="82" y="14"/>
                </a:cubicBezTo>
                <a:cubicBezTo>
                  <a:pt x="82" y="13"/>
                  <a:pt x="82" y="13"/>
                  <a:pt x="81" y="13"/>
                </a:cubicBezTo>
                <a:cubicBezTo>
                  <a:pt x="87" y="13"/>
                  <a:pt x="87" y="13"/>
                  <a:pt x="87" y="13"/>
                </a:cubicBezTo>
                <a:cubicBezTo>
                  <a:pt x="90" y="13"/>
                  <a:pt x="92" y="11"/>
                  <a:pt x="92" y="8"/>
                </a:cubicBezTo>
                <a:cubicBezTo>
                  <a:pt x="92" y="5"/>
                  <a:pt x="92" y="5"/>
                  <a:pt x="92" y="5"/>
                </a:cubicBezTo>
                <a:cubicBezTo>
                  <a:pt x="92" y="2"/>
                  <a:pt x="90" y="0"/>
                  <a:pt x="87" y="0"/>
                </a:cubicBezTo>
                <a:cubicBezTo>
                  <a:pt x="50" y="0"/>
                  <a:pt x="50" y="0"/>
                  <a:pt x="50" y="0"/>
                </a:cubicBezTo>
                <a:cubicBezTo>
                  <a:pt x="48" y="0"/>
                  <a:pt x="45" y="2"/>
                  <a:pt x="45" y="5"/>
                </a:cubicBezTo>
                <a:cubicBezTo>
                  <a:pt x="45" y="8"/>
                  <a:pt x="45" y="8"/>
                  <a:pt x="45" y="8"/>
                </a:cubicBezTo>
                <a:cubicBezTo>
                  <a:pt x="45" y="11"/>
                  <a:pt x="48" y="13"/>
                  <a:pt x="50" y="13"/>
                </a:cubicBezTo>
                <a:cubicBezTo>
                  <a:pt x="56" y="13"/>
                  <a:pt x="56" y="13"/>
                  <a:pt x="56" y="13"/>
                </a:cubicBezTo>
                <a:cubicBezTo>
                  <a:pt x="56" y="13"/>
                  <a:pt x="56" y="13"/>
                  <a:pt x="56" y="14"/>
                </a:cubicBezTo>
                <a:cubicBezTo>
                  <a:pt x="56" y="25"/>
                  <a:pt x="56" y="25"/>
                  <a:pt x="56" y="25"/>
                </a:cubicBezTo>
                <a:cubicBezTo>
                  <a:pt x="52" y="26"/>
                  <a:pt x="50" y="29"/>
                  <a:pt x="50" y="32"/>
                </a:cubicBezTo>
                <a:cubicBezTo>
                  <a:pt x="50" y="138"/>
                  <a:pt x="50" y="138"/>
                  <a:pt x="50" y="138"/>
                </a:cubicBezTo>
                <a:cubicBezTo>
                  <a:pt x="50" y="142"/>
                  <a:pt x="53" y="145"/>
                  <a:pt x="57" y="145"/>
                </a:cubicBezTo>
                <a:cubicBezTo>
                  <a:pt x="57" y="193"/>
                  <a:pt x="57" y="193"/>
                  <a:pt x="57" y="193"/>
                </a:cubicBezTo>
                <a:cubicBezTo>
                  <a:pt x="57" y="193"/>
                  <a:pt x="57" y="193"/>
                  <a:pt x="57" y="193"/>
                </a:cubicBezTo>
                <a:cubicBezTo>
                  <a:pt x="58" y="195"/>
                  <a:pt x="63" y="197"/>
                  <a:pt x="69" y="197"/>
                </a:cubicBezTo>
                <a:cubicBezTo>
                  <a:pt x="75" y="197"/>
                  <a:pt x="80" y="195"/>
                  <a:pt x="81" y="193"/>
                </a:cubicBezTo>
                <a:cubicBezTo>
                  <a:pt x="81" y="193"/>
                  <a:pt x="81" y="193"/>
                  <a:pt x="81" y="193"/>
                </a:cubicBezTo>
                <a:cubicBezTo>
                  <a:pt x="81" y="145"/>
                  <a:pt x="81" y="145"/>
                  <a:pt x="81" y="145"/>
                </a:cubicBezTo>
                <a:cubicBezTo>
                  <a:pt x="85" y="145"/>
                  <a:pt x="88" y="142"/>
                  <a:pt x="88" y="138"/>
                </a:cubicBezTo>
                <a:cubicBezTo>
                  <a:pt x="88" y="111"/>
                  <a:pt x="88" y="111"/>
                  <a:pt x="88" y="111"/>
                </a:cubicBezTo>
                <a:cubicBezTo>
                  <a:pt x="91" y="112"/>
                  <a:pt x="95" y="113"/>
                  <a:pt x="99" y="113"/>
                </a:cubicBezTo>
                <a:cubicBezTo>
                  <a:pt x="111" y="113"/>
                  <a:pt x="121" y="106"/>
                  <a:pt x="127" y="97"/>
                </a:cubicBezTo>
                <a:cubicBezTo>
                  <a:pt x="148" y="110"/>
                  <a:pt x="161" y="135"/>
                  <a:pt x="161" y="163"/>
                </a:cubicBezTo>
                <a:cubicBezTo>
                  <a:pt x="161" y="180"/>
                  <a:pt x="156" y="196"/>
                  <a:pt x="147" y="209"/>
                </a:cubicBezTo>
                <a:cubicBezTo>
                  <a:pt x="123" y="219"/>
                  <a:pt x="123" y="219"/>
                  <a:pt x="123" y="219"/>
                </a:cubicBezTo>
                <a:cubicBezTo>
                  <a:pt x="123" y="218"/>
                  <a:pt x="123" y="218"/>
                  <a:pt x="123" y="218"/>
                </a:cubicBezTo>
                <a:cubicBezTo>
                  <a:pt x="28" y="218"/>
                  <a:pt x="28" y="218"/>
                  <a:pt x="28" y="218"/>
                </a:cubicBezTo>
                <a:cubicBezTo>
                  <a:pt x="28" y="228"/>
                  <a:pt x="28" y="228"/>
                  <a:pt x="28" y="228"/>
                </a:cubicBezTo>
                <a:cubicBezTo>
                  <a:pt x="123" y="228"/>
                  <a:pt x="123" y="228"/>
                  <a:pt x="123" y="228"/>
                </a:cubicBezTo>
                <a:cubicBezTo>
                  <a:pt x="123" y="224"/>
                  <a:pt x="123" y="224"/>
                  <a:pt x="123" y="224"/>
                </a:cubicBezTo>
                <a:cubicBezTo>
                  <a:pt x="141" y="216"/>
                  <a:pt x="141" y="216"/>
                  <a:pt x="141" y="216"/>
                </a:cubicBezTo>
                <a:cubicBezTo>
                  <a:pt x="128" y="231"/>
                  <a:pt x="110" y="240"/>
                  <a:pt x="90" y="240"/>
                </a:cubicBezTo>
                <a:cubicBezTo>
                  <a:pt x="90" y="240"/>
                  <a:pt x="90" y="240"/>
                  <a:pt x="90" y="240"/>
                </a:cubicBezTo>
                <a:cubicBezTo>
                  <a:pt x="69" y="240"/>
                  <a:pt x="69" y="240"/>
                  <a:pt x="69" y="240"/>
                </a:cubicBezTo>
                <a:cubicBezTo>
                  <a:pt x="69" y="265"/>
                  <a:pt x="69" y="265"/>
                  <a:pt x="69" y="265"/>
                </a:cubicBezTo>
                <a:cubicBezTo>
                  <a:pt x="0" y="265"/>
                  <a:pt x="0" y="265"/>
                  <a:pt x="0" y="265"/>
                </a:cubicBezTo>
                <a:cubicBezTo>
                  <a:pt x="0" y="294"/>
                  <a:pt x="0" y="294"/>
                  <a:pt x="0" y="294"/>
                </a:cubicBezTo>
                <a:cubicBezTo>
                  <a:pt x="150" y="294"/>
                  <a:pt x="150" y="294"/>
                  <a:pt x="150" y="294"/>
                </a:cubicBezTo>
                <a:cubicBezTo>
                  <a:pt x="150" y="265"/>
                  <a:pt x="150" y="265"/>
                  <a:pt x="150" y="265"/>
                </a:cubicBezTo>
                <a:cubicBezTo>
                  <a:pt x="112" y="265"/>
                  <a:pt x="112" y="265"/>
                  <a:pt x="112" y="265"/>
                </a:cubicBezTo>
                <a:cubicBezTo>
                  <a:pt x="112" y="259"/>
                  <a:pt x="112" y="259"/>
                  <a:pt x="112" y="259"/>
                </a:cubicBezTo>
                <a:cubicBezTo>
                  <a:pt x="153" y="248"/>
                  <a:pt x="183" y="209"/>
                  <a:pt x="183" y="163"/>
                </a:cubicBezTo>
                <a:close/>
                <a:moveTo>
                  <a:pt x="99" y="106"/>
                </a:moveTo>
                <a:cubicBezTo>
                  <a:pt x="84" y="106"/>
                  <a:pt x="72" y="94"/>
                  <a:pt x="72" y="79"/>
                </a:cubicBezTo>
                <a:cubicBezTo>
                  <a:pt x="72" y="65"/>
                  <a:pt x="84" y="53"/>
                  <a:pt x="99" y="53"/>
                </a:cubicBezTo>
                <a:cubicBezTo>
                  <a:pt x="110" y="53"/>
                  <a:pt x="120" y="60"/>
                  <a:pt x="124" y="70"/>
                </a:cubicBezTo>
                <a:cubicBezTo>
                  <a:pt x="121" y="69"/>
                  <a:pt x="117" y="68"/>
                  <a:pt x="114" y="67"/>
                </a:cubicBezTo>
                <a:cubicBezTo>
                  <a:pt x="110" y="63"/>
                  <a:pt x="105" y="60"/>
                  <a:pt x="99" y="60"/>
                </a:cubicBezTo>
                <a:cubicBezTo>
                  <a:pt x="88" y="60"/>
                  <a:pt x="79" y="68"/>
                  <a:pt x="79" y="79"/>
                </a:cubicBezTo>
                <a:cubicBezTo>
                  <a:pt x="79" y="90"/>
                  <a:pt x="88" y="99"/>
                  <a:pt x="99" y="99"/>
                </a:cubicBezTo>
                <a:cubicBezTo>
                  <a:pt x="105" y="99"/>
                  <a:pt x="111" y="95"/>
                  <a:pt x="115" y="90"/>
                </a:cubicBezTo>
                <a:cubicBezTo>
                  <a:pt x="117" y="91"/>
                  <a:pt x="119" y="92"/>
                  <a:pt x="121" y="93"/>
                </a:cubicBezTo>
                <a:cubicBezTo>
                  <a:pt x="116" y="101"/>
                  <a:pt x="108" y="106"/>
                  <a:pt x="99" y="106"/>
                </a:cubicBezTo>
                <a:close/>
                <a:moveTo>
                  <a:pt x="99" y="106"/>
                </a:moveTo>
                <a:cubicBezTo>
                  <a:pt x="99" y="106"/>
                  <a:pt x="99" y="106"/>
                  <a:pt x="99" y="106"/>
                </a:cubicBezTo>
              </a:path>
            </a:pathLst>
          </a:custGeom>
          <a:solidFill>
            <a:schemeClr val="accent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6" name="Text Placeholder 3"/>
          <p:cNvSpPr txBox="1">
            <a:spLocks/>
          </p:cNvSpPr>
          <p:nvPr/>
        </p:nvSpPr>
        <p:spPr>
          <a:xfrm>
            <a:off x="4429891" y="4209773"/>
            <a:ext cx="1437894" cy="57445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3733"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rPr>
              <a:t>有益菌</a:t>
            </a:r>
            <a:endParaRPr lang="en-US" sz="3733"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7" name="Text Placeholder 3"/>
          <p:cNvSpPr txBox="1">
            <a:spLocks/>
          </p:cNvSpPr>
          <p:nvPr/>
        </p:nvSpPr>
        <p:spPr>
          <a:xfrm>
            <a:off x="4439429" y="5073184"/>
            <a:ext cx="1437894" cy="57445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3733"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rPr>
              <a:t>中性菌</a:t>
            </a:r>
            <a:endParaRPr lang="en-US" sz="3733"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53" name="组合 33">
            <a:extLst>
              <a:ext uri="{FF2B5EF4-FFF2-40B4-BE49-F238E27FC236}">
                <a16:creationId xmlns:a16="http://schemas.microsoft.com/office/drawing/2014/main" xmlns="" id="{3E5152DE-FE80-4C6B-94CA-E799EA35338E}"/>
              </a:ext>
            </a:extLst>
          </p:cNvPr>
          <p:cNvGrpSpPr/>
          <p:nvPr/>
        </p:nvGrpSpPr>
        <p:grpSpPr>
          <a:xfrm>
            <a:off x="232129" y="205777"/>
            <a:ext cx="527931" cy="528122"/>
            <a:chOff x="406574" y="236732"/>
            <a:chExt cx="612048" cy="593261"/>
          </a:xfrm>
        </p:grpSpPr>
        <p:sp>
          <p:nvSpPr>
            <p:cNvPr id="54" name="矩形 34">
              <a:extLst>
                <a:ext uri="{FF2B5EF4-FFF2-40B4-BE49-F238E27FC236}">
                  <a16:creationId xmlns:a16="http://schemas.microsoft.com/office/drawing/2014/main" xmlns="" id="{E870F225-97DD-4794-A3F7-6036DBE8D582}"/>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35">
              <a:extLst>
                <a:ext uri="{FF2B5EF4-FFF2-40B4-BE49-F238E27FC236}">
                  <a16:creationId xmlns:a16="http://schemas.microsoft.com/office/drawing/2014/main" xmlns="" id="{BFBC2C00-14D0-4099-8B71-6887FFDCB3B5}"/>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8" name="直接连接符 32">
            <a:extLst>
              <a:ext uri="{FF2B5EF4-FFF2-40B4-BE49-F238E27FC236}">
                <a16:creationId xmlns:a16="http://schemas.microsoft.com/office/drawing/2014/main" xmlns="" id="{B8DD7D14-7019-48FB-8C37-23883C1C733F}"/>
              </a:ext>
            </a:extLst>
          </p:cNvPr>
          <p:cNvCxnSpPr/>
          <p:nvPr/>
        </p:nvCxnSpPr>
        <p:spPr>
          <a:xfrm flipV="1">
            <a:off x="760676" y="1026138"/>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59" name="Picture 58">
            <a:extLst>
              <a:ext uri="{FF2B5EF4-FFF2-40B4-BE49-F238E27FC236}">
                <a16:creationId xmlns:a16="http://schemas.microsoft.com/office/drawing/2014/main" xmlns="" id="{CE2D0B11-28FA-423C-8BC5-826E2BDF9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60" name="标题 1">
            <a:extLst>
              <a:ext uri="{FF2B5EF4-FFF2-40B4-BE49-F238E27FC236}">
                <a16:creationId xmlns:a16="http://schemas.microsoft.com/office/drawing/2014/main" xmlns="" id="{2D53DF07-8F27-4028-963A-A161C2E6D90D}"/>
              </a:ext>
            </a:extLst>
          </p:cNvPr>
          <p:cNvSpPr txBox="1"/>
          <p:nvPr/>
        </p:nvSpPr>
        <p:spPr>
          <a:xfrm>
            <a:off x="934905" y="396295"/>
            <a:ext cx="7862006"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kumimoji="1" lang="zh-CN" altLang="en-US" spc="300" dirty="0"/>
              <a:t>健康的肠道需要菌群平衡</a:t>
            </a:r>
            <a:endParaRPr lang="zh-CN" altLang="en-US" spc="300" dirty="0"/>
          </a:p>
        </p:txBody>
      </p:sp>
      <p:sp>
        <p:nvSpPr>
          <p:cNvPr id="61" name="Rounded Rectangle 239">
            <a:extLst>
              <a:ext uri="{FF2B5EF4-FFF2-40B4-BE49-F238E27FC236}">
                <a16:creationId xmlns:a16="http://schemas.microsoft.com/office/drawing/2014/main" xmlns="" id="{5AB6467F-2990-430D-B8C3-73F1F88097A0}"/>
              </a:ext>
            </a:extLst>
          </p:cNvPr>
          <p:cNvSpPr/>
          <p:nvPr/>
        </p:nvSpPr>
        <p:spPr>
          <a:xfrm>
            <a:off x="4154982" y="5860332"/>
            <a:ext cx="2077008" cy="75871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2" name="Text Placeholder 3">
            <a:extLst>
              <a:ext uri="{FF2B5EF4-FFF2-40B4-BE49-F238E27FC236}">
                <a16:creationId xmlns:a16="http://schemas.microsoft.com/office/drawing/2014/main" xmlns="" id="{0492E53D-6C19-4EA3-8E2F-3E076EF1A471}"/>
              </a:ext>
            </a:extLst>
          </p:cNvPr>
          <p:cNvSpPr txBox="1">
            <a:spLocks/>
          </p:cNvSpPr>
          <p:nvPr/>
        </p:nvSpPr>
        <p:spPr>
          <a:xfrm>
            <a:off x="4439429" y="5887252"/>
            <a:ext cx="1437894" cy="57445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3733"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rPr>
              <a:t>有害菌</a:t>
            </a:r>
            <a:endParaRPr lang="en-US" sz="3733"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4" name="Freeform 13">
            <a:extLst>
              <a:ext uri="{FF2B5EF4-FFF2-40B4-BE49-F238E27FC236}">
                <a16:creationId xmlns:a16="http://schemas.microsoft.com/office/drawing/2014/main" xmlns="" id="{C77BFA39-B5CE-4B25-BA1E-18F157DED8AB}"/>
              </a:ext>
            </a:extLst>
          </p:cNvPr>
          <p:cNvSpPr>
            <a:spLocks noEditPoints="1"/>
          </p:cNvSpPr>
          <p:nvPr/>
        </p:nvSpPr>
        <p:spPr bwMode="auto">
          <a:xfrm rot="21366453">
            <a:off x="8694794" y="4384361"/>
            <a:ext cx="459331" cy="333858"/>
          </a:xfrm>
          <a:custGeom>
            <a:avLst/>
            <a:gdLst/>
            <a:ahLst/>
            <a:cxnLst>
              <a:cxn ang="0">
                <a:pos x="94" y="50"/>
              </a:cxn>
              <a:cxn ang="0">
                <a:pos x="77" y="48"/>
              </a:cxn>
              <a:cxn ang="0">
                <a:pos x="74" y="32"/>
              </a:cxn>
              <a:cxn ang="0">
                <a:pos x="86" y="26"/>
              </a:cxn>
              <a:cxn ang="0">
                <a:pos x="86" y="19"/>
              </a:cxn>
              <a:cxn ang="0">
                <a:pos x="83" y="23"/>
              </a:cxn>
              <a:cxn ang="0">
                <a:pos x="65" y="23"/>
              </a:cxn>
              <a:cxn ang="0">
                <a:pos x="74" y="11"/>
              </a:cxn>
              <a:cxn ang="0">
                <a:pos x="71" y="5"/>
              </a:cxn>
              <a:cxn ang="0">
                <a:pos x="70" y="10"/>
              </a:cxn>
              <a:cxn ang="0">
                <a:pos x="54" y="20"/>
              </a:cxn>
              <a:cxn ang="0">
                <a:pos x="57" y="10"/>
              </a:cxn>
              <a:cxn ang="0">
                <a:pos x="53" y="7"/>
              </a:cxn>
              <a:cxn ang="0">
                <a:pos x="54" y="10"/>
              </a:cxn>
              <a:cxn ang="0">
                <a:pos x="52" y="19"/>
              </a:cxn>
              <a:cxn ang="0">
                <a:pos x="35" y="8"/>
              </a:cxn>
              <a:cxn ang="0">
                <a:pos x="31" y="0"/>
              </a:cxn>
              <a:cxn ang="0">
                <a:pos x="31" y="10"/>
              </a:cxn>
              <a:cxn ang="0">
                <a:pos x="39" y="23"/>
              </a:cxn>
              <a:cxn ang="0">
                <a:pos x="20" y="23"/>
              </a:cxn>
              <a:cxn ang="0">
                <a:pos x="15" y="19"/>
              </a:cxn>
              <a:cxn ang="0">
                <a:pos x="18" y="25"/>
              </a:cxn>
              <a:cxn ang="0">
                <a:pos x="29" y="33"/>
              </a:cxn>
              <a:cxn ang="0">
                <a:pos x="11" y="43"/>
              </a:cxn>
              <a:cxn ang="0">
                <a:pos x="2" y="43"/>
              </a:cxn>
              <a:cxn ang="0">
                <a:pos x="11" y="47"/>
              </a:cxn>
              <a:cxn ang="0">
                <a:pos x="26" y="47"/>
              </a:cxn>
              <a:cxn ang="0">
                <a:pos x="17" y="56"/>
              </a:cxn>
              <a:cxn ang="0">
                <a:pos x="11" y="58"/>
              </a:cxn>
              <a:cxn ang="0">
                <a:pos x="18" y="59"/>
              </a:cxn>
              <a:cxn ang="0">
                <a:pos x="28" y="55"/>
              </a:cxn>
              <a:cxn ang="0">
                <a:pos x="33" y="71"/>
              </a:cxn>
              <a:cxn ang="0">
                <a:pos x="28" y="76"/>
              </a:cxn>
              <a:cxn ang="0">
                <a:pos x="35" y="73"/>
              </a:cxn>
              <a:cxn ang="0">
                <a:pos x="40" y="68"/>
              </a:cxn>
              <a:cxn ang="0">
                <a:pos x="47" y="83"/>
              </a:cxn>
              <a:cxn ang="0">
                <a:pos x="45" y="89"/>
              </a:cxn>
              <a:cxn ang="0">
                <a:pos x="50" y="84"/>
              </a:cxn>
              <a:cxn ang="0">
                <a:pos x="50" y="70"/>
              </a:cxn>
              <a:cxn ang="0">
                <a:pos x="61" y="69"/>
              </a:cxn>
              <a:cxn ang="0">
                <a:pos x="62" y="82"/>
              </a:cxn>
              <a:cxn ang="0">
                <a:pos x="69" y="84"/>
              </a:cxn>
              <a:cxn ang="0">
                <a:pos x="66" y="79"/>
              </a:cxn>
              <a:cxn ang="0">
                <a:pos x="69" y="64"/>
              </a:cxn>
              <a:cxn ang="0">
                <a:pos x="72" y="71"/>
              </a:cxn>
              <a:cxn ang="0">
                <a:pos x="77" y="70"/>
              </a:cxn>
              <a:cxn ang="0">
                <a:pos x="74" y="68"/>
              </a:cxn>
              <a:cxn ang="0">
                <a:pos x="76" y="53"/>
              </a:cxn>
              <a:cxn ang="0">
                <a:pos x="95" y="60"/>
              </a:cxn>
              <a:cxn ang="0">
                <a:pos x="103" y="49"/>
              </a:cxn>
              <a:cxn ang="0">
                <a:pos x="40" y="40"/>
              </a:cxn>
              <a:cxn ang="0">
                <a:pos x="48" y="40"/>
              </a:cxn>
              <a:cxn ang="0">
                <a:pos x="54" y="52"/>
              </a:cxn>
              <a:cxn ang="0">
                <a:pos x="54" y="46"/>
              </a:cxn>
              <a:cxn ang="0">
                <a:pos x="54" y="52"/>
              </a:cxn>
              <a:cxn ang="0">
                <a:pos x="60" y="36"/>
              </a:cxn>
              <a:cxn ang="0">
                <a:pos x="68" y="36"/>
              </a:cxn>
              <a:cxn ang="0">
                <a:pos x="64" y="40"/>
              </a:cxn>
            </a:cxnLst>
            <a:rect l="0" t="0" r="r" b="b"/>
            <a:pathLst>
              <a:path w="107" h="91">
                <a:moveTo>
                  <a:pt x="103" y="49"/>
                </a:moveTo>
                <a:cubicBezTo>
                  <a:pt x="100" y="47"/>
                  <a:pt x="96" y="47"/>
                  <a:pt x="94" y="50"/>
                </a:cubicBezTo>
                <a:cubicBezTo>
                  <a:pt x="94" y="51"/>
                  <a:pt x="93" y="51"/>
                  <a:pt x="93" y="51"/>
                </a:cubicBezTo>
                <a:cubicBezTo>
                  <a:pt x="77" y="48"/>
                  <a:pt x="77" y="48"/>
                  <a:pt x="77" y="48"/>
                </a:cubicBezTo>
                <a:cubicBezTo>
                  <a:pt x="77" y="47"/>
                  <a:pt x="77" y="46"/>
                  <a:pt x="77" y="45"/>
                </a:cubicBezTo>
                <a:cubicBezTo>
                  <a:pt x="77" y="40"/>
                  <a:pt x="76" y="36"/>
                  <a:pt x="74" y="32"/>
                </a:cubicBezTo>
                <a:cubicBezTo>
                  <a:pt x="84" y="25"/>
                  <a:pt x="84" y="25"/>
                  <a:pt x="84" y="25"/>
                </a:cubicBezTo>
                <a:cubicBezTo>
                  <a:pt x="85" y="26"/>
                  <a:pt x="86" y="26"/>
                  <a:pt x="86" y="26"/>
                </a:cubicBezTo>
                <a:cubicBezTo>
                  <a:pt x="88" y="26"/>
                  <a:pt x="90" y="24"/>
                  <a:pt x="90" y="22"/>
                </a:cubicBezTo>
                <a:cubicBezTo>
                  <a:pt x="89" y="20"/>
                  <a:pt x="88" y="19"/>
                  <a:pt x="86" y="19"/>
                </a:cubicBezTo>
                <a:cubicBezTo>
                  <a:pt x="84" y="19"/>
                  <a:pt x="82" y="21"/>
                  <a:pt x="82" y="23"/>
                </a:cubicBezTo>
                <a:cubicBezTo>
                  <a:pt x="82" y="23"/>
                  <a:pt x="83" y="23"/>
                  <a:pt x="83" y="23"/>
                </a:cubicBezTo>
                <a:cubicBezTo>
                  <a:pt x="72" y="30"/>
                  <a:pt x="72" y="30"/>
                  <a:pt x="72" y="30"/>
                </a:cubicBezTo>
                <a:cubicBezTo>
                  <a:pt x="70" y="27"/>
                  <a:pt x="68" y="25"/>
                  <a:pt x="65" y="23"/>
                </a:cubicBezTo>
                <a:cubicBezTo>
                  <a:pt x="72" y="11"/>
                  <a:pt x="72" y="11"/>
                  <a:pt x="72" y="11"/>
                </a:cubicBezTo>
                <a:cubicBezTo>
                  <a:pt x="73" y="11"/>
                  <a:pt x="74" y="11"/>
                  <a:pt x="74" y="11"/>
                </a:cubicBezTo>
                <a:cubicBezTo>
                  <a:pt x="76" y="10"/>
                  <a:pt x="77" y="8"/>
                  <a:pt x="76" y="6"/>
                </a:cubicBezTo>
                <a:cubicBezTo>
                  <a:pt x="75" y="4"/>
                  <a:pt x="73" y="4"/>
                  <a:pt x="71" y="5"/>
                </a:cubicBezTo>
                <a:cubicBezTo>
                  <a:pt x="69" y="6"/>
                  <a:pt x="68" y="8"/>
                  <a:pt x="69" y="10"/>
                </a:cubicBezTo>
                <a:cubicBezTo>
                  <a:pt x="70" y="10"/>
                  <a:pt x="70" y="10"/>
                  <a:pt x="70" y="10"/>
                </a:cubicBezTo>
                <a:cubicBezTo>
                  <a:pt x="62" y="22"/>
                  <a:pt x="62" y="22"/>
                  <a:pt x="62" y="22"/>
                </a:cubicBezTo>
                <a:cubicBezTo>
                  <a:pt x="60" y="21"/>
                  <a:pt x="57" y="20"/>
                  <a:pt x="54" y="20"/>
                </a:cubicBezTo>
                <a:cubicBezTo>
                  <a:pt x="56" y="11"/>
                  <a:pt x="56" y="11"/>
                  <a:pt x="56" y="11"/>
                </a:cubicBezTo>
                <a:cubicBezTo>
                  <a:pt x="56" y="11"/>
                  <a:pt x="57" y="10"/>
                  <a:pt x="57" y="10"/>
                </a:cubicBezTo>
                <a:cubicBezTo>
                  <a:pt x="58" y="9"/>
                  <a:pt x="58" y="7"/>
                  <a:pt x="57" y="6"/>
                </a:cubicBezTo>
                <a:cubicBezTo>
                  <a:pt x="56" y="5"/>
                  <a:pt x="54" y="5"/>
                  <a:pt x="53" y="7"/>
                </a:cubicBezTo>
                <a:cubicBezTo>
                  <a:pt x="52" y="8"/>
                  <a:pt x="52" y="9"/>
                  <a:pt x="53" y="10"/>
                </a:cubicBezTo>
                <a:cubicBezTo>
                  <a:pt x="54" y="10"/>
                  <a:pt x="54" y="10"/>
                  <a:pt x="54" y="10"/>
                </a:cubicBezTo>
                <a:cubicBezTo>
                  <a:pt x="52" y="20"/>
                  <a:pt x="52" y="20"/>
                  <a:pt x="52" y="20"/>
                </a:cubicBezTo>
                <a:cubicBezTo>
                  <a:pt x="52" y="20"/>
                  <a:pt x="52" y="19"/>
                  <a:pt x="52" y="19"/>
                </a:cubicBezTo>
                <a:cubicBezTo>
                  <a:pt x="48" y="19"/>
                  <a:pt x="45" y="20"/>
                  <a:pt x="42" y="21"/>
                </a:cubicBezTo>
                <a:cubicBezTo>
                  <a:pt x="35" y="8"/>
                  <a:pt x="35" y="8"/>
                  <a:pt x="35" y="8"/>
                </a:cubicBezTo>
                <a:cubicBezTo>
                  <a:pt x="36" y="7"/>
                  <a:pt x="36" y="6"/>
                  <a:pt x="36" y="5"/>
                </a:cubicBezTo>
                <a:cubicBezTo>
                  <a:pt x="36" y="2"/>
                  <a:pt x="34" y="0"/>
                  <a:pt x="31" y="0"/>
                </a:cubicBezTo>
                <a:cubicBezTo>
                  <a:pt x="28" y="0"/>
                  <a:pt x="26" y="2"/>
                  <a:pt x="26" y="5"/>
                </a:cubicBezTo>
                <a:cubicBezTo>
                  <a:pt x="26" y="8"/>
                  <a:pt x="29" y="10"/>
                  <a:pt x="31" y="10"/>
                </a:cubicBezTo>
                <a:cubicBezTo>
                  <a:pt x="32" y="10"/>
                  <a:pt x="32" y="10"/>
                  <a:pt x="32" y="10"/>
                </a:cubicBezTo>
                <a:cubicBezTo>
                  <a:pt x="39" y="23"/>
                  <a:pt x="39" y="23"/>
                  <a:pt x="39" y="23"/>
                </a:cubicBezTo>
                <a:cubicBezTo>
                  <a:pt x="36" y="25"/>
                  <a:pt x="33" y="28"/>
                  <a:pt x="30" y="31"/>
                </a:cubicBezTo>
                <a:cubicBezTo>
                  <a:pt x="20" y="23"/>
                  <a:pt x="20" y="23"/>
                  <a:pt x="20" y="23"/>
                </a:cubicBezTo>
                <a:cubicBezTo>
                  <a:pt x="20" y="22"/>
                  <a:pt x="20" y="21"/>
                  <a:pt x="20" y="20"/>
                </a:cubicBezTo>
                <a:cubicBezTo>
                  <a:pt x="19" y="19"/>
                  <a:pt x="17" y="18"/>
                  <a:pt x="15" y="19"/>
                </a:cubicBezTo>
                <a:cubicBezTo>
                  <a:pt x="13" y="19"/>
                  <a:pt x="12" y="21"/>
                  <a:pt x="13" y="23"/>
                </a:cubicBezTo>
                <a:cubicBezTo>
                  <a:pt x="14" y="25"/>
                  <a:pt x="16" y="26"/>
                  <a:pt x="18" y="25"/>
                </a:cubicBezTo>
                <a:cubicBezTo>
                  <a:pt x="18" y="25"/>
                  <a:pt x="18" y="25"/>
                  <a:pt x="19" y="25"/>
                </a:cubicBezTo>
                <a:cubicBezTo>
                  <a:pt x="29" y="33"/>
                  <a:pt x="29" y="33"/>
                  <a:pt x="29" y="33"/>
                </a:cubicBezTo>
                <a:cubicBezTo>
                  <a:pt x="28" y="36"/>
                  <a:pt x="27" y="39"/>
                  <a:pt x="26" y="43"/>
                </a:cubicBezTo>
                <a:cubicBezTo>
                  <a:pt x="11" y="43"/>
                  <a:pt x="11" y="43"/>
                  <a:pt x="11" y="43"/>
                </a:cubicBezTo>
                <a:cubicBezTo>
                  <a:pt x="10" y="42"/>
                  <a:pt x="9" y="41"/>
                  <a:pt x="8" y="41"/>
                </a:cubicBezTo>
                <a:cubicBezTo>
                  <a:pt x="6" y="39"/>
                  <a:pt x="3" y="40"/>
                  <a:pt x="2" y="43"/>
                </a:cubicBezTo>
                <a:cubicBezTo>
                  <a:pt x="0" y="45"/>
                  <a:pt x="1" y="48"/>
                  <a:pt x="4" y="49"/>
                </a:cubicBezTo>
                <a:cubicBezTo>
                  <a:pt x="6" y="51"/>
                  <a:pt x="9" y="50"/>
                  <a:pt x="11" y="47"/>
                </a:cubicBezTo>
                <a:cubicBezTo>
                  <a:pt x="11" y="47"/>
                  <a:pt x="11" y="47"/>
                  <a:pt x="11" y="47"/>
                </a:cubicBezTo>
                <a:cubicBezTo>
                  <a:pt x="26" y="47"/>
                  <a:pt x="26" y="47"/>
                  <a:pt x="26" y="47"/>
                </a:cubicBezTo>
                <a:cubicBezTo>
                  <a:pt x="26" y="49"/>
                  <a:pt x="27" y="51"/>
                  <a:pt x="27" y="52"/>
                </a:cubicBezTo>
                <a:cubicBezTo>
                  <a:pt x="17" y="56"/>
                  <a:pt x="17" y="56"/>
                  <a:pt x="17" y="56"/>
                </a:cubicBezTo>
                <a:cubicBezTo>
                  <a:pt x="17" y="56"/>
                  <a:pt x="16" y="55"/>
                  <a:pt x="15" y="55"/>
                </a:cubicBezTo>
                <a:cubicBezTo>
                  <a:pt x="13" y="55"/>
                  <a:pt x="11" y="56"/>
                  <a:pt x="11" y="58"/>
                </a:cubicBezTo>
                <a:cubicBezTo>
                  <a:pt x="11" y="60"/>
                  <a:pt x="12" y="62"/>
                  <a:pt x="14" y="62"/>
                </a:cubicBezTo>
                <a:cubicBezTo>
                  <a:pt x="16" y="63"/>
                  <a:pt x="18" y="61"/>
                  <a:pt x="18" y="59"/>
                </a:cubicBezTo>
                <a:cubicBezTo>
                  <a:pt x="18" y="59"/>
                  <a:pt x="18" y="59"/>
                  <a:pt x="18" y="59"/>
                </a:cubicBezTo>
                <a:cubicBezTo>
                  <a:pt x="28" y="55"/>
                  <a:pt x="28" y="55"/>
                  <a:pt x="28" y="55"/>
                </a:cubicBezTo>
                <a:cubicBezTo>
                  <a:pt x="30" y="59"/>
                  <a:pt x="33" y="63"/>
                  <a:pt x="38" y="66"/>
                </a:cubicBezTo>
                <a:cubicBezTo>
                  <a:pt x="33" y="71"/>
                  <a:pt x="33" y="71"/>
                  <a:pt x="33" y="71"/>
                </a:cubicBezTo>
                <a:cubicBezTo>
                  <a:pt x="32" y="71"/>
                  <a:pt x="31" y="71"/>
                  <a:pt x="30" y="71"/>
                </a:cubicBezTo>
                <a:cubicBezTo>
                  <a:pt x="28" y="72"/>
                  <a:pt x="27" y="74"/>
                  <a:pt x="28" y="76"/>
                </a:cubicBezTo>
                <a:cubicBezTo>
                  <a:pt x="29" y="78"/>
                  <a:pt x="31" y="79"/>
                  <a:pt x="33" y="78"/>
                </a:cubicBezTo>
                <a:cubicBezTo>
                  <a:pt x="35" y="77"/>
                  <a:pt x="36" y="75"/>
                  <a:pt x="35" y="73"/>
                </a:cubicBezTo>
                <a:cubicBezTo>
                  <a:pt x="35" y="73"/>
                  <a:pt x="35" y="73"/>
                  <a:pt x="35" y="73"/>
                </a:cubicBezTo>
                <a:cubicBezTo>
                  <a:pt x="40" y="68"/>
                  <a:pt x="40" y="68"/>
                  <a:pt x="40" y="68"/>
                </a:cubicBezTo>
                <a:cubicBezTo>
                  <a:pt x="42" y="69"/>
                  <a:pt x="45" y="70"/>
                  <a:pt x="48" y="70"/>
                </a:cubicBezTo>
                <a:cubicBezTo>
                  <a:pt x="47" y="83"/>
                  <a:pt x="47" y="83"/>
                  <a:pt x="47" y="83"/>
                </a:cubicBezTo>
                <a:cubicBezTo>
                  <a:pt x="46" y="83"/>
                  <a:pt x="45" y="84"/>
                  <a:pt x="44" y="84"/>
                </a:cubicBezTo>
                <a:cubicBezTo>
                  <a:pt x="43" y="86"/>
                  <a:pt x="44" y="88"/>
                  <a:pt x="45" y="89"/>
                </a:cubicBezTo>
                <a:cubicBezTo>
                  <a:pt x="47" y="91"/>
                  <a:pt x="49" y="90"/>
                  <a:pt x="50" y="89"/>
                </a:cubicBezTo>
                <a:cubicBezTo>
                  <a:pt x="51" y="87"/>
                  <a:pt x="51" y="85"/>
                  <a:pt x="50" y="84"/>
                </a:cubicBezTo>
                <a:cubicBezTo>
                  <a:pt x="49" y="84"/>
                  <a:pt x="49" y="84"/>
                  <a:pt x="49" y="83"/>
                </a:cubicBezTo>
                <a:cubicBezTo>
                  <a:pt x="50" y="70"/>
                  <a:pt x="50" y="70"/>
                  <a:pt x="50" y="70"/>
                </a:cubicBezTo>
                <a:cubicBezTo>
                  <a:pt x="51" y="70"/>
                  <a:pt x="51" y="70"/>
                  <a:pt x="52" y="70"/>
                </a:cubicBezTo>
                <a:cubicBezTo>
                  <a:pt x="55" y="70"/>
                  <a:pt x="58" y="70"/>
                  <a:pt x="61" y="69"/>
                </a:cubicBezTo>
                <a:cubicBezTo>
                  <a:pt x="64" y="80"/>
                  <a:pt x="64" y="80"/>
                  <a:pt x="64" y="80"/>
                </a:cubicBezTo>
                <a:cubicBezTo>
                  <a:pt x="63" y="81"/>
                  <a:pt x="63" y="81"/>
                  <a:pt x="62" y="82"/>
                </a:cubicBezTo>
                <a:cubicBezTo>
                  <a:pt x="62" y="84"/>
                  <a:pt x="63" y="86"/>
                  <a:pt x="65" y="86"/>
                </a:cubicBezTo>
                <a:cubicBezTo>
                  <a:pt x="67" y="87"/>
                  <a:pt x="69" y="86"/>
                  <a:pt x="69" y="84"/>
                </a:cubicBezTo>
                <a:cubicBezTo>
                  <a:pt x="70" y="82"/>
                  <a:pt x="69" y="80"/>
                  <a:pt x="67" y="80"/>
                </a:cubicBezTo>
                <a:cubicBezTo>
                  <a:pt x="67" y="79"/>
                  <a:pt x="66" y="79"/>
                  <a:pt x="66" y="79"/>
                </a:cubicBezTo>
                <a:cubicBezTo>
                  <a:pt x="63" y="68"/>
                  <a:pt x="63" y="68"/>
                  <a:pt x="63" y="68"/>
                </a:cubicBezTo>
                <a:cubicBezTo>
                  <a:pt x="65" y="67"/>
                  <a:pt x="67" y="65"/>
                  <a:pt x="69" y="64"/>
                </a:cubicBezTo>
                <a:cubicBezTo>
                  <a:pt x="72" y="69"/>
                  <a:pt x="72" y="69"/>
                  <a:pt x="72" y="69"/>
                </a:cubicBezTo>
                <a:cubicBezTo>
                  <a:pt x="72" y="70"/>
                  <a:pt x="72" y="70"/>
                  <a:pt x="72" y="71"/>
                </a:cubicBezTo>
                <a:cubicBezTo>
                  <a:pt x="72" y="72"/>
                  <a:pt x="73" y="73"/>
                  <a:pt x="75" y="73"/>
                </a:cubicBezTo>
                <a:cubicBezTo>
                  <a:pt x="76" y="73"/>
                  <a:pt x="77" y="71"/>
                  <a:pt x="77" y="70"/>
                </a:cubicBezTo>
                <a:cubicBezTo>
                  <a:pt x="77" y="69"/>
                  <a:pt x="75" y="68"/>
                  <a:pt x="74" y="68"/>
                </a:cubicBezTo>
                <a:cubicBezTo>
                  <a:pt x="74" y="68"/>
                  <a:pt x="74" y="68"/>
                  <a:pt x="74" y="68"/>
                </a:cubicBezTo>
                <a:cubicBezTo>
                  <a:pt x="70" y="63"/>
                  <a:pt x="70" y="63"/>
                  <a:pt x="70" y="63"/>
                </a:cubicBezTo>
                <a:cubicBezTo>
                  <a:pt x="73" y="60"/>
                  <a:pt x="75" y="57"/>
                  <a:pt x="76" y="53"/>
                </a:cubicBezTo>
                <a:cubicBezTo>
                  <a:pt x="93" y="56"/>
                  <a:pt x="93" y="56"/>
                  <a:pt x="93" y="56"/>
                </a:cubicBezTo>
                <a:cubicBezTo>
                  <a:pt x="93" y="57"/>
                  <a:pt x="94" y="59"/>
                  <a:pt x="95" y="60"/>
                </a:cubicBezTo>
                <a:cubicBezTo>
                  <a:pt x="98" y="62"/>
                  <a:pt x="102" y="61"/>
                  <a:pt x="104" y="58"/>
                </a:cubicBezTo>
                <a:cubicBezTo>
                  <a:pt x="107" y="55"/>
                  <a:pt x="106" y="51"/>
                  <a:pt x="103" y="49"/>
                </a:cubicBezTo>
                <a:close/>
                <a:moveTo>
                  <a:pt x="44" y="44"/>
                </a:moveTo>
                <a:cubicBezTo>
                  <a:pt x="42" y="44"/>
                  <a:pt x="40" y="42"/>
                  <a:pt x="40" y="40"/>
                </a:cubicBezTo>
                <a:cubicBezTo>
                  <a:pt x="40" y="38"/>
                  <a:pt x="42" y="36"/>
                  <a:pt x="44" y="36"/>
                </a:cubicBezTo>
                <a:cubicBezTo>
                  <a:pt x="46" y="36"/>
                  <a:pt x="48" y="38"/>
                  <a:pt x="48" y="40"/>
                </a:cubicBezTo>
                <a:cubicBezTo>
                  <a:pt x="48" y="42"/>
                  <a:pt x="46" y="44"/>
                  <a:pt x="44" y="44"/>
                </a:cubicBezTo>
                <a:close/>
                <a:moveTo>
                  <a:pt x="54" y="52"/>
                </a:moveTo>
                <a:cubicBezTo>
                  <a:pt x="52" y="52"/>
                  <a:pt x="51" y="51"/>
                  <a:pt x="51" y="49"/>
                </a:cubicBezTo>
                <a:cubicBezTo>
                  <a:pt x="51" y="48"/>
                  <a:pt x="52" y="46"/>
                  <a:pt x="54" y="46"/>
                </a:cubicBezTo>
                <a:cubicBezTo>
                  <a:pt x="55" y="46"/>
                  <a:pt x="56" y="48"/>
                  <a:pt x="56" y="49"/>
                </a:cubicBezTo>
                <a:cubicBezTo>
                  <a:pt x="56" y="51"/>
                  <a:pt x="55" y="52"/>
                  <a:pt x="54" y="52"/>
                </a:cubicBezTo>
                <a:close/>
                <a:moveTo>
                  <a:pt x="64" y="40"/>
                </a:moveTo>
                <a:cubicBezTo>
                  <a:pt x="62" y="40"/>
                  <a:pt x="60" y="38"/>
                  <a:pt x="60" y="36"/>
                </a:cubicBezTo>
                <a:cubicBezTo>
                  <a:pt x="60" y="34"/>
                  <a:pt x="62" y="32"/>
                  <a:pt x="64" y="32"/>
                </a:cubicBezTo>
                <a:cubicBezTo>
                  <a:pt x="66" y="32"/>
                  <a:pt x="68" y="34"/>
                  <a:pt x="68" y="36"/>
                </a:cubicBezTo>
                <a:cubicBezTo>
                  <a:pt x="68" y="38"/>
                  <a:pt x="66" y="40"/>
                  <a:pt x="64" y="40"/>
                </a:cubicBezTo>
                <a:close/>
                <a:moveTo>
                  <a:pt x="64" y="40"/>
                </a:moveTo>
                <a:cubicBezTo>
                  <a:pt x="64" y="40"/>
                  <a:pt x="64" y="40"/>
                  <a:pt x="64" y="40"/>
                </a:cubicBezTo>
              </a:path>
            </a:pathLst>
          </a:custGeom>
          <a:solidFill>
            <a:srgbClr val="339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cxnSp>
        <p:nvCxnSpPr>
          <p:cNvPr id="9" name="Straight Arrow Connector 8">
            <a:extLst>
              <a:ext uri="{FF2B5EF4-FFF2-40B4-BE49-F238E27FC236}">
                <a16:creationId xmlns:a16="http://schemas.microsoft.com/office/drawing/2014/main" xmlns="" id="{17EEDAF2-E971-4EEC-98E7-2BCAC358EE42}"/>
              </a:ext>
            </a:extLst>
          </p:cNvPr>
          <p:cNvCxnSpPr/>
          <p:nvPr/>
        </p:nvCxnSpPr>
        <p:spPr>
          <a:xfrm flipH="1" flipV="1">
            <a:off x="9176308" y="2921140"/>
            <a:ext cx="914400" cy="66356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xmlns="" id="{D65632F8-5B82-4483-953C-37DB04E13551}"/>
              </a:ext>
            </a:extLst>
          </p:cNvPr>
          <p:cNvCxnSpPr>
            <a:cxnSpLocks/>
          </p:cNvCxnSpPr>
          <p:nvPr/>
        </p:nvCxnSpPr>
        <p:spPr>
          <a:xfrm flipH="1">
            <a:off x="9290523" y="3929903"/>
            <a:ext cx="786933" cy="72163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96AA691E-0D72-43C0-8F49-9A137FF89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885" y="422061"/>
            <a:ext cx="2776595" cy="2780867"/>
          </a:xfrm>
          <a:prstGeom prst="rect">
            <a:avLst/>
          </a:prstGeom>
        </p:spPr>
      </p:pic>
      <p:pic>
        <p:nvPicPr>
          <p:cNvPr id="8" name="Picture 7">
            <a:extLst>
              <a:ext uri="{FF2B5EF4-FFF2-40B4-BE49-F238E27FC236}">
                <a16:creationId xmlns:a16="http://schemas.microsoft.com/office/drawing/2014/main" xmlns="" id="{24CF20B0-5481-413D-A9BC-57010E64C9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3931" y="2590691"/>
            <a:ext cx="1674042" cy="1676617"/>
          </a:xfrm>
          <a:prstGeom prst="rect">
            <a:avLst/>
          </a:prstGeom>
        </p:spPr>
      </p:pic>
      <p:pic>
        <p:nvPicPr>
          <p:cNvPr id="11" name="Picture 10">
            <a:extLst>
              <a:ext uri="{FF2B5EF4-FFF2-40B4-BE49-F238E27FC236}">
                <a16:creationId xmlns:a16="http://schemas.microsoft.com/office/drawing/2014/main" xmlns="" id="{B7D8852B-5B8F-486B-907A-D66C899C91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4612" y="4012826"/>
            <a:ext cx="1714804" cy="17174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3000">
        <p14:warp dir="in"/>
      </p:transition>
    </mc:Choice>
    <mc:Fallback>
      <p:transition spd="slow"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915308" y="323988"/>
            <a:ext cx="7862006"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kumimoji="1" lang="zh-CN" altLang="en-US" spc="300" dirty="0"/>
              <a:t>肠道有</a:t>
            </a:r>
            <a:r>
              <a:rPr kumimoji="1" lang="zh-CN" altLang="en-US" spc="300" dirty="0" smtClean="0"/>
              <a:t>益菌</a:t>
            </a:r>
            <a:r>
              <a:rPr kumimoji="1" lang="zh-CN" altLang="en-US" spc="300" dirty="0" smtClean="0"/>
              <a:t>以</a:t>
            </a:r>
            <a:r>
              <a:rPr kumimoji="1" lang="zh-CN" altLang="en-US" spc="300" dirty="0"/>
              <a:t>双歧杆菌和</a:t>
            </a:r>
            <a:r>
              <a:rPr kumimoji="1" lang="zh-CN" altLang="en-US" spc="300" dirty="0" smtClean="0"/>
              <a:t>乳酸杆菌</a:t>
            </a:r>
            <a:r>
              <a:rPr kumimoji="1" lang="zh-CN" altLang="en-US" spc="300" dirty="0" smtClean="0"/>
              <a:t>为主：</a:t>
            </a:r>
            <a:endParaRPr lang="zh-CN" altLang="en-US" spc="300" dirty="0"/>
          </a:p>
        </p:txBody>
      </p:sp>
      <p:cxnSp>
        <p:nvCxnSpPr>
          <p:cNvPr id="33" name="直接连接符 32"/>
          <p:cNvCxnSpPr/>
          <p:nvPr/>
        </p:nvCxnSpPr>
        <p:spPr>
          <a:xfrm flipV="1">
            <a:off x="957389" y="875002"/>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Group 19"/>
          <p:cNvGrpSpPr/>
          <p:nvPr/>
        </p:nvGrpSpPr>
        <p:grpSpPr>
          <a:xfrm rot="10800000">
            <a:off x="5802786" y="4024903"/>
            <a:ext cx="147443" cy="577873"/>
            <a:chOff x="4514393" y="1036303"/>
            <a:chExt cx="115214" cy="1487365"/>
          </a:xfrm>
        </p:grpSpPr>
        <p:cxnSp>
          <p:nvCxnSpPr>
            <p:cNvPr id="18" name="Straight Connector 20"/>
            <p:cNvCxnSpPr/>
            <p:nvPr/>
          </p:nvCxnSpPr>
          <p:spPr>
            <a:xfrm flipV="1">
              <a:off x="4629607" y="1041066"/>
              <a:ext cx="0" cy="1482602"/>
            </a:xfrm>
            <a:prstGeom prst="line">
              <a:avLst/>
            </a:prstGeom>
            <a:ln w="19050" cap="rnd">
              <a:solidFill>
                <a:schemeClr val="accent3"/>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21"/>
            <p:cNvCxnSpPr/>
            <p:nvPr/>
          </p:nvCxnSpPr>
          <p:spPr>
            <a:xfrm flipH="1">
              <a:off x="4514393" y="1036303"/>
              <a:ext cx="115214"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22"/>
            <p:cNvCxnSpPr/>
            <p:nvPr/>
          </p:nvCxnSpPr>
          <p:spPr>
            <a:xfrm flipH="1">
              <a:off x="4514393" y="2523668"/>
              <a:ext cx="115214"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21" name="Group 23"/>
          <p:cNvGrpSpPr/>
          <p:nvPr/>
        </p:nvGrpSpPr>
        <p:grpSpPr>
          <a:xfrm rot="10800000">
            <a:off x="5822059" y="2862760"/>
            <a:ext cx="147443" cy="577873"/>
            <a:chOff x="4514393" y="1036303"/>
            <a:chExt cx="115214" cy="1487365"/>
          </a:xfrm>
        </p:grpSpPr>
        <p:cxnSp>
          <p:nvCxnSpPr>
            <p:cNvPr id="22" name="Straight Connector 24"/>
            <p:cNvCxnSpPr/>
            <p:nvPr/>
          </p:nvCxnSpPr>
          <p:spPr>
            <a:xfrm flipV="1">
              <a:off x="4629607" y="1041066"/>
              <a:ext cx="0" cy="1482602"/>
            </a:xfrm>
            <a:prstGeom prst="line">
              <a:avLst/>
            </a:prstGeom>
            <a:ln w="19050" cap="rnd">
              <a:solidFill>
                <a:schemeClr val="accent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5"/>
            <p:cNvCxnSpPr/>
            <p:nvPr/>
          </p:nvCxnSpPr>
          <p:spPr>
            <a:xfrm flipH="1">
              <a:off x="4514393" y="1036303"/>
              <a:ext cx="11521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6"/>
            <p:cNvCxnSpPr/>
            <p:nvPr/>
          </p:nvCxnSpPr>
          <p:spPr>
            <a:xfrm flipH="1">
              <a:off x="4514393" y="2523668"/>
              <a:ext cx="11521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25" name="Group 27"/>
          <p:cNvGrpSpPr/>
          <p:nvPr/>
        </p:nvGrpSpPr>
        <p:grpSpPr>
          <a:xfrm rot="10800000">
            <a:off x="5352258" y="1682200"/>
            <a:ext cx="147443" cy="577873"/>
            <a:chOff x="4514393" y="1036303"/>
            <a:chExt cx="115214" cy="1487365"/>
          </a:xfrm>
        </p:grpSpPr>
        <p:cxnSp>
          <p:nvCxnSpPr>
            <p:cNvPr id="26" name="Straight Connector 28"/>
            <p:cNvCxnSpPr/>
            <p:nvPr/>
          </p:nvCxnSpPr>
          <p:spPr>
            <a:xfrm flipV="1">
              <a:off x="4629607" y="1041066"/>
              <a:ext cx="0" cy="1482602"/>
            </a:xfrm>
            <a:prstGeom prst="line">
              <a:avLst/>
            </a:prstGeom>
            <a:ln w="19050" cap="rnd">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30"/>
            <p:cNvCxnSpPr/>
            <p:nvPr/>
          </p:nvCxnSpPr>
          <p:spPr>
            <a:xfrm flipH="1">
              <a:off x="4514393" y="1036303"/>
              <a:ext cx="115214"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31"/>
            <p:cNvCxnSpPr/>
            <p:nvPr/>
          </p:nvCxnSpPr>
          <p:spPr>
            <a:xfrm flipH="1">
              <a:off x="4514393" y="2523668"/>
              <a:ext cx="115214"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29" name="Straight Connector 32"/>
          <p:cNvCxnSpPr>
            <a:cxnSpLocks/>
          </p:cNvCxnSpPr>
          <p:nvPr/>
        </p:nvCxnSpPr>
        <p:spPr>
          <a:xfrm>
            <a:off x="3791953" y="1972481"/>
            <a:ext cx="1564306" cy="0"/>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Elbow Connector 33"/>
          <p:cNvCxnSpPr/>
          <p:nvPr/>
        </p:nvCxnSpPr>
        <p:spPr>
          <a:xfrm>
            <a:off x="3791688" y="2527656"/>
            <a:ext cx="2030379" cy="652036"/>
          </a:xfrm>
          <a:prstGeom prst="bentConnector3">
            <a:avLst>
              <a:gd name="adj1" fmla="val 79927"/>
            </a:avLst>
          </a:prstGeom>
          <a:ln w="19050" cmpd="sng">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Elbow Connector 34"/>
          <p:cNvCxnSpPr/>
          <p:nvPr/>
        </p:nvCxnSpPr>
        <p:spPr>
          <a:xfrm>
            <a:off x="3774258" y="3142025"/>
            <a:ext cx="2030105" cy="1193890"/>
          </a:xfrm>
          <a:prstGeom prst="bentConnector3">
            <a:avLst>
              <a:gd name="adj1" fmla="val 65448"/>
            </a:avLst>
          </a:prstGeom>
          <a:ln w="19050" cmpd="sng">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41" name="Group 179"/>
          <p:cNvGrpSpPr/>
          <p:nvPr/>
        </p:nvGrpSpPr>
        <p:grpSpPr>
          <a:xfrm>
            <a:off x="6134955" y="2794751"/>
            <a:ext cx="234980" cy="644031"/>
            <a:chOff x="5054600" y="1652588"/>
            <a:chExt cx="187325" cy="479424"/>
          </a:xfrm>
          <a:solidFill>
            <a:srgbClr val="00B0F0"/>
          </a:solidFill>
        </p:grpSpPr>
        <p:sp>
          <p:nvSpPr>
            <p:cNvPr id="42"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9229" tIns="49615" rIns="99229" bIns="49615" numCol="1" anchor="t" anchorCtr="0" compatLnSpc="1"/>
            <a:lstStyle/>
            <a:p>
              <a:pPr>
                <a:lnSpc>
                  <a:spcPct val="120000"/>
                </a:lnSpc>
              </a:pPr>
              <a:endParaRPr lang="en-US" sz="2300" dirty="0">
                <a:latin typeface="Arial" panose="020B0604020202020204" pitchFamily="34" charset="0"/>
                <a:ea typeface="微软雅黑" panose="020B0503020204020204" charset="-122"/>
                <a:cs typeface="+mn-ea"/>
                <a:sym typeface="Arial" panose="020B0604020202020204" pitchFamily="34" charset="0"/>
              </a:endParaRPr>
            </a:p>
          </p:txBody>
        </p:sp>
        <p:sp>
          <p:nvSpPr>
            <p:cNvPr id="43" name="Oval 97"/>
            <p:cNvSpPr>
              <a:spLocks noChangeArrowheads="1"/>
            </p:cNvSpPr>
            <p:nvPr/>
          </p:nvSpPr>
          <p:spPr bwMode="auto">
            <a:xfrm>
              <a:off x="5110163" y="1652588"/>
              <a:ext cx="74613" cy="76200"/>
            </a:xfrm>
            <a:prstGeom prst="ellipse">
              <a:avLst/>
            </a:prstGeom>
            <a:grpFill/>
            <a:ln w="9525">
              <a:noFill/>
              <a:round/>
            </a:ln>
          </p:spPr>
          <p:txBody>
            <a:bodyPr vert="horz" wrap="square" lIns="99229" tIns="49615" rIns="99229" bIns="49615" numCol="1" anchor="t" anchorCtr="0" compatLnSpc="1"/>
            <a:lstStyle/>
            <a:p>
              <a:pPr>
                <a:lnSpc>
                  <a:spcPct val="120000"/>
                </a:lnSpc>
              </a:pPr>
              <a:endParaRPr lang="en-US" sz="2300" dirty="0">
                <a:latin typeface="Arial" panose="020B0604020202020204" pitchFamily="34" charset="0"/>
                <a:ea typeface="微软雅黑" panose="020B0503020204020204" charset="-122"/>
                <a:cs typeface="+mn-ea"/>
                <a:sym typeface="Arial" panose="020B0604020202020204" pitchFamily="34" charset="0"/>
              </a:endParaRPr>
            </a:p>
          </p:txBody>
        </p:sp>
      </p:grpSp>
      <p:sp>
        <p:nvSpPr>
          <p:cNvPr id="50" name="TextBox 49"/>
          <p:cNvSpPr txBox="1"/>
          <p:nvPr/>
        </p:nvSpPr>
        <p:spPr>
          <a:xfrm>
            <a:off x="8601476" y="3976191"/>
            <a:ext cx="3169087" cy="969048"/>
          </a:xfrm>
          <a:prstGeom prst="rect">
            <a:avLst/>
          </a:prstGeom>
          <a:noFill/>
        </p:spPr>
        <p:txBody>
          <a:bodyPr wrap="square" lIns="0" tIns="0" rIns="0" bIns="0" rtlCol="0">
            <a:spAutoFit/>
          </a:bodyPr>
          <a:lstStyle/>
          <a:p>
            <a:pPr defTabSz="940435">
              <a:lnSpc>
                <a:spcPct val="120000"/>
              </a:lnSpc>
              <a:spcBef>
                <a:spcPct val="20000"/>
              </a:spcBef>
              <a:defRPr/>
            </a:pPr>
            <a:r>
              <a:rPr lang="zh-CN" altLang="en-US" dirty="0">
                <a:solidFill>
                  <a:schemeClr val="tx1">
                    <a:lumMod val="65000"/>
                    <a:lumOff val="35000"/>
                  </a:schemeClr>
                </a:solidFill>
                <a:latin typeface="+mj-ea"/>
                <a:ea typeface="+mj-ea"/>
                <a:cs typeface="+mn-ea"/>
                <a:sym typeface="Arial" panose="020B0604020202020204" pitchFamily="34" charset="0"/>
              </a:rPr>
              <a:t>双歧杆菌生产工艺复杂、成本高，研发周期至少需要</a:t>
            </a:r>
            <a:r>
              <a:rPr lang="en-SG" altLang="zh-CN" dirty="0">
                <a:solidFill>
                  <a:schemeClr val="tx1">
                    <a:lumMod val="65000"/>
                    <a:lumOff val="35000"/>
                  </a:schemeClr>
                </a:solidFill>
                <a:latin typeface="+mj-ea"/>
                <a:ea typeface="+mj-ea"/>
                <a:cs typeface="+mn-ea"/>
                <a:sym typeface="Arial" panose="020B0604020202020204" pitchFamily="34" charset="0"/>
              </a:rPr>
              <a:t>10</a:t>
            </a:r>
            <a:r>
              <a:rPr lang="zh-CN" altLang="en-US" dirty="0">
                <a:solidFill>
                  <a:schemeClr val="tx1">
                    <a:lumMod val="65000"/>
                    <a:lumOff val="35000"/>
                  </a:schemeClr>
                </a:solidFill>
                <a:latin typeface="+mj-ea"/>
                <a:ea typeface="+mj-ea"/>
                <a:cs typeface="+mn-ea"/>
                <a:sym typeface="Arial" panose="020B0604020202020204" pitchFamily="34" charset="0"/>
              </a:rPr>
              <a:t>年以上的时间。</a:t>
            </a:r>
            <a:endParaRPr lang="en-US" altLang="zh-CN" dirty="0">
              <a:solidFill>
                <a:schemeClr val="tx1">
                  <a:lumMod val="65000"/>
                  <a:lumOff val="35000"/>
                </a:schemeClr>
              </a:solidFill>
              <a:latin typeface="+mj-ea"/>
              <a:ea typeface="+mj-ea"/>
              <a:cs typeface="+mn-ea"/>
              <a:sym typeface="Arial" panose="020B0604020202020204" pitchFamily="34" charset="0"/>
            </a:endParaRPr>
          </a:p>
        </p:txBody>
      </p:sp>
      <p:sp>
        <p:nvSpPr>
          <p:cNvPr id="51" name="TextBox 50"/>
          <p:cNvSpPr txBox="1"/>
          <p:nvPr/>
        </p:nvSpPr>
        <p:spPr>
          <a:xfrm>
            <a:off x="8691190" y="1647282"/>
            <a:ext cx="3092411" cy="636649"/>
          </a:xfrm>
          <a:prstGeom prst="rect">
            <a:avLst/>
          </a:prstGeom>
          <a:noFill/>
        </p:spPr>
        <p:txBody>
          <a:bodyPr wrap="square" lIns="0" tIns="0" rIns="0" bIns="0" rtlCol="0">
            <a:spAutoFit/>
          </a:bodyPr>
          <a:lstStyle/>
          <a:p>
            <a:pPr defTabSz="940435">
              <a:lnSpc>
                <a:spcPct val="120000"/>
              </a:lnSpc>
              <a:spcBef>
                <a:spcPct val="20000"/>
              </a:spcBef>
              <a:defRPr/>
            </a:pPr>
            <a:r>
              <a:rPr lang="zh-CN" altLang="en-US">
                <a:solidFill>
                  <a:schemeClr val="tx1">
                    <a:lumMod val="65000"/>
                    <a:lumOff val="35000"/>
                  </a:schemeClr>
                </a:solidFill>
                <a:latin typeface="+mj-ea"/>
                <a:ea typeface="+mj-ea"/>
              </a:rPr>
              <a:t>肠道双歧</a:t>
            </a:r>
            <a:r>
              <a:rPr lang="zh-CN" altLang="en-US" dirty="0">
                <a:solidFill>
                  <a:schemeClr val="tx1">
                    <a:lumMod val="65000"/>
                    <a:lumOff val="35000"/>
                  </a:schemeClr>
                </a:solidFill>
                <a:latin typeface="+mj-ea"/>
                <a:ea typeface="+mj-ea"/>
              </a:rPr>
              <a:t>杆菌的需求量是乳酸杆菌的</a:t>
            </a:r>
            <a:r>
              <a:rPr lang="en-SG" dirty="0">
                <a:solidFill>
                  <a:schemeClr val="tx1">
                    <a:lumMod val="65000"/>
                    <a:lumOff val="35000"/>
                  </a:schemeClr>
                </a:solidFill>
                <a:latin typeface="+mj-ea"/>
                <a:ea typeface="+mj-ea"/>
              </a:rPr>
              <a:t>1000-10000</a:t>
            </a:r>
            <a:r>
              <a:rPr lang="zh-CN" altLang="en-US" dirty="0">
                <a:solidFill>
                  <a:schemeClr val="tx1">
                    <a:lumMod val="65000"/>
                    <a:lumOff val="35000"/>
                  </a:schemeClr>
                </a:solidFill>
                <a:latin typeface="+mj-ea"/>
                <a:ea typeface="+mj-ea"/>
              </a:rPr>
              <a:t>倍。</a:t>
            </a:r>
            <a:endParaRPr lang="en-US" altLang="zh-CN" sz="1300" dirty="0">
              <a:solidFill>
                <a:schemeClr val="tx1">
                  <a:lumMod val="65000"/>
                  <a:lumOff val="35000"/>
                </a:schemeClr>
              </a:solidFill>
              <a:latin typeface="+mj-ea"/>
              <a:ea typeface="+mj-ea"/>
              <a:cs typeface="+mn-ea"/>
              <a:sym typeface="Arial" panose="020B0604020202020204" pitchFamily="34" charset="0"/>
            </a:endParaRPr>
          </a:p>
        </p:txBody>
      </p:sp>
      <p:sp>
        <p:nvSpPr>
          <p:cNvPr id="52" name="TextBox 51"/>
          <p:cNvSpPr txBox="1"/>
          <p:nvPr/>
        </p:nvSpPr>
        <p:spPr>
          <a:xfrm>
            <a:off x="8614514" y="2604436"/>
            <a:ext cx="3092411" cy="1107996"/>
          </a:xfrm>
          <a:prstGeom prst="rect">
            <a:avLst/>
          </a:prstGeom>
          <a:noFill/>
        </p:spPr>
        <p:txBody>
          <a:bodyPr wrap="square" lIns="0" tIns="0" rIns="0" bIns="0" rtlCol="0">
            <a:spAutoFit/>
          </a:bodyPr>
          <a:lstStyle/>
          <a:p>
            <a:pPr defTabSz="940435">
              <a:lnSpc>
                <a:spcPct val="120000"/>
              </a:lnSpc>
              <a:spcBef>
                <a:spcPct val="20000"/>
              </a:spcBef>
              <a:defRPr/>
            </a:pPr>
            <a:r>
              <a:rPr lang="zh-CN" altLang="en-US" dirty="0">
                <a:solidFill>
                  <a:schemeClr val="tx1">
                    <a:lumMod val="65000"/>
                    <a:lumOff val="35000"/>
                  </a:schemeClr>
                </a:solidFill>
              </a:rPr>
              <a:t>乳酸杆菌日常</a:t>
            </a:r>
            <a:r>
              <a:rPr lang="zh-CN" altLang="en-US" dirty="0" smtClean="0">
                <a:solidFill>
                  <a:schemeClr val="tx1">
                    <a:lumMod val="65000"/>
                    <a:lumOff val="35000"/>
                  </a:schemeClr>
                </a:solidFill>
              </a:rPr>
              <a:t>饮食可以</a:t>
            </a:r>
            <a:r>
              <a:rPr lang="zh-CN" altLang="en-US" dirty="0">
                <a:solidFill>
                  <a:schemeClr val="tx1">
                    <a:lumMod val="65000"/>
                    <a:lumOff val="35000"/>
                  </a:schemeClr>
                </a:solidFill>
              </a:rPr>
              <a:t>补充</a:t>
            </a:r>
            <a:endParaRPr lang="en-US" altLang="zh-CN" dirty="0">
              <a:solidFill>
                <a:schemeClr val="tx1">
                  <a:lumMod val="65000"/>
                  <a:lumOff val="35000"/>
                </a:schemeClr>
              </a:solidFill>
            </a:endParaRPr>
          </a:p>
          <a:p>
            <a:pPr defTabSz="940435">
              <a:lnSpc>
                <a:spcPct val="120000"/>
              </a:lnSpc>
              <a:spcBef>
                <a:spcPct val="20000"/>
              </a:spcBef>
              <a:defRPr/>
            </a:pPr>
            <a:r>
              <a:rPr lang="zh-CN" altLang="en-US" dirty="0">
                <a:solidFill>
                  <a:schemeClr val="tx1">
                    <a:lumMod val="65000"/>
                    <a:lumOff val="35000"/>
                  </a:schemeClr>
                </a:solidFill>
              </a:rPr>
              <a:t>双歧杆菌严格厌氧的特性，</a:t>
            </a:r>
            <a:endParaRPr lang="en-US" altLang="zh-CN" dirty="0">
              <a:solidFill>
                <a:schemeClr val="tx1">
                  <a:lumMod val="65000"/>
                  <a:lumOff val="35000"/>
                </a:schemeClr>
              </a:solidFill>
            </a:endParaRPr>
          </a:p>
          <a:p>
            <a:pPr defTabSz="940435">
              <a:lnSpc>
                <a:spcPct val="120000"/>
              </a:lnSpc>
              <a:spcBef>
                <a:spcPct val="20000"/>
              </a:spcBef>
              <a:defRPr/>
            </a:pPr>
            <a:r>
              <a:rPr lang="zh-CN" altLang="en-US" dirty="0">
                <a:solidFill>
                  <a:schemeClr val="tx1">
                    <a:lumMod val="65000"/>
                    <a:lumOff val="35000"/>
                  </a:schemeClr>
                </a:solidFill>
              </a:rPr>
              <a:t>日常饮食中难以补充。</a:t>
            </a:r>
            <a:endParaRPr lang="en-US" altLang="zh-CN" b="1" dirty="0">
              <a:solidFill>
                <a:schemeClr val="tx1">
                  <a:lumMod val="65000"/>
                  <a:lumOff val="3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3" name="Text Placeholder 3"/>
          <p:cNvSpPr txBox="1"/>
          <p:nvPr/>
        </p:nvSpPr>
        <p:spPr>
          <a:xfrm>
            <a:off x="5690122" y="1682132"/>
            <a:ext cx="2760371" cy="57374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40435">
              <a:lnSpc>
                <a:spcPct val="120000"/>
              </a:lnSpc>
              <a:spcBef>
                <a:spcPct val="20000"/>
              </a:spcBef>
              <a:defRPr/>
            </a:pPr>
            <a:r>
              <a:rPr lang="en-US" sz="3400" dirty="0">
                <a:solidFill>
                  <a:schemeClr val="accent1"/>
                </a:solidFill>
                <a:latin typeface="Arial" panose="020B0604020202020204" pitchFamily="34" charset="0"/>
                <a:ea typeface="微软雅黑" panose="020B0503020204020204" charset="-122"/>
                <a:cs typeface="+mn-ea"/>
                <a:sym typeface="Arial" panose="020B0604020202020204" pitchFamily="34" charset="0"/>
              </a:rPr>
              <a:t>1000</a:t>
            </a:r>
            <a:r>
              <a:rPr lang="en-US" altLang="zh-CN" sz="3400" dirty="0">
                <a:solidFill>
                  <a:schemeClr val="accent1"/>
                </a:solidFill>
                <a:latin typeface="Arial" panose="020B0604020202020204" pitchFamily="34" charset="0"/>
                <a:ea typeface="微软雅黑" panose="020B0503020204020204" charset="-122"/>
                <a:cs typeface="+mn-ea"/>
                <a:sym typeface="Arial" panose="020B0604020202020204" pitchFamily="34" charset="0"/>
              </a:rPr>
              <a:t>-10000</a:t>
            </a:r>
            <a:r>
              <a:rPr lang="zh-CN" altLang="en-US" sz="3400" dirty="0">
                <a:solidFill>
                  <a:schemeClr val="accent1"/>
                </a:solidFill>
                <a:latin typeface="Arial" panose="020B0604020202020204" pitchFamily="34" charset="0"/>
                <a:ea typeface="微软雅黑" panose="020B0503020204020204" charset="-122"/>
                <a:cs typeface="+mn-ea"/>
                <a:sym typeface="Arial" panose="020B0604020202020204" pitchFamily="34" charset="0"/>
              </a:rPr>
              <a:t>倍</a:t>
            </a:r>
            <a:endParaRPr lang="en-US" sz="3400" dirty="0">
              <a:solidFill>
                <a:schemeClr val="accent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4" name="Text Placeholder 3"/>
          <p:cNvSpPr txBox="1"/>
          <p:nvPr/>
        </p:nvSpPr>
        <p:spPr>
          <a:xfrm>
            <a:off x="6862467" y="2744506"/>
            <a:ext cx="1192634" cy="81253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40435">
              <a:lnSpc>
                <a:spcPct val="120000"/>
              </a:lnSpc>
              <a:spcBef>
                <a:spcPct val="20000"/>
              </a:spcBef>
              <a:defRPr/>
            </a:pPr>
            <a:r>
              <a:rPr lang="en-SG" sz="4400" b="0" dirty="0">
                <a:solidFill>
                  <a:srgbClr val="00B0F0"/>
                </a:solidFill>
              </a:rPr>
              <a:t>N </a:t>
            </a:r>
            <a:r>
              <a:rPr lang="en-US" sz="4400" b="0" dirty="0">
                <a:solidFill>
                  <a:srgbClr val="00B0F0"/>
                </a:solidFill>
              </a:rPr>
              <a:t>/ 0</a:t>
            </a:r>
            <a:endParaRPr lang="en-US" sz="4400" dirty="0">
              <a:solidFill>
                <a:srgbClr val="00B0F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5" name="Text Placeholder 3"/>
          <p:cNvSpPr txBox="1"/>
          <p:nvPr/>
        </p:nvSpPr>
        <p:spPr>
          <a:xfrm>
            <a:off x="6425371" y="4064988"/>
            <a:ext cx="1792157" cy="57374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40435">
              <a:lnSpc>
                <a:spcPct val="120000"/>
              </a:lnSpc>
              <a:spcBef>
                <a:spcPct val="20000"/>
              </a:spcBef>
              <a:defRPr/>
            </a:pPr>
            <a:r>
              <a:rPr lang="en-US" sz="3400" dirty="0">
                <a:solidFill>
                  <a:schemeClr val="accent3"/>
                </a:solidFill>
                <a:latin typeface="Arial" panose="020B0604020202020204" pitchFamily="34" charset="0"/>
                <a:ea typeface="微软雅黑" panose="020B0503020204020204" charset="-122"/>
                <a:cs typeface="+mn-ea"/>
                <a:sym typeface="Arial" panose="020B0604020202020204" pitchFamily="34" charset="0"/>
              </a:rPr>
              <a:t>10</a:t>
            </a:r>
            <a:r>
              <a:rPr lang="zh-CN" altLang="en-US" sz="3400" dirty="0">
                <a:solidFill>
                  <a:schemeClr val="accent3"/>
                </a:solidFill>
                <a:latin typeface="Arial" panose="020B0604020202020204" pitchFamily="34" charset="0"/>
                <a:ea typeface="微软雅黑" panose="020B0503020204020204" charset="-122"/>
                <a:cs typeface="+mn-ea"/>
                <a:sym typeface="Arial" panose="020B0604020202020204" pitchFamily="34" charset="0"/>
              </a:rPr>
              <a:t>年以上</a:t>
            </a:r>
            <a:endParaRPr lang="en-US" sz="3400" dirty="0">
              <a:solidFill>
                <a:schemeClr val="accent3"/>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0" name="TextBox 30"/>
          <p:cNvSpPr txBox="1"/>
          <p:nvPr/>
        </p:nvSpPr>
        <p:spPr>
          <a:xfrm>
            <a:off x="6298247" y="5072702"/>
            <a:ext cx="5511363" cy="1200329"/>
          </a:xfrm>
          <a:prstGeom prst="rect">
            <a:avLst/>
          </a:prstGeom>
          <a:noFill/>
        </p:spPr>
        <p:txBody>
          <a:bodyPr wrap="square" lIns="0" tIns="0" rIns="0" bIns="0" rtlCol="0">
            <a:spAutoFit/>
          </a:bodyPr>
          <a:lstStyle>
            <a:defPPr>
              <a:defRPr lang="zh-CN"/>
            </a:defPPr>
            <a:lvl1pPr>
              <a:defRPr sz="2200" b="1">
                <a:solidFill>
                  <a:schemeClr val="tx1">
                    <a:lumMod val="65000"/>
                    <a:lumOff val="35000"/>
                  </a:schemeClr>
                </a:solidFill>
                <a:latin typeface="微软雅黑" panose="020B0503020204020204" charset="-122"/>
                <a:ea typeface="微软雅黑" panose="020B0503020204020204" charset="-122"/>
                <a:cs typeface="+mn-ea"/>
              </a:defRPr>
            </a:lvl1pPr>
          </a:lstStyle>
          <a:p>
            <a:pPr>
              <a:lnSpc>
                <a:spcPct val="150000"/>
              </a:lnSpc>
            </a:pPr>
            <a:r>
              <a:rPr lang="zh-CN" altLang="en-US" sz="1800" dirty="0"/>
              <a:t>双歧杆菌会随着年龄的</a:t>
            </a:r>
            <a:r>
              <a:rPr lang="zh-CN" altLang="en-US" sz="2400" dirty="0">
                <a:solidFill>
                  <a:srgbClr val="00B0F0"/>
                </a:solidFill>
              </a:rPr>
              <a:t>增加</a:t>
            </a:r>
            <a:r>
              <a:rPr lang="zh-CN" altLang="en-US" sz="1800" dirty="0"/>
              <a:t>而逐渐</a:t>
            </a:r>
            <a:r>
              <a:rPr lang="zh-CN" altLang="en-US" sz="2800" dirty="0">
                <a:solidFill>
                  <a:srgbClr val="00B0F0"/>
                </a:solidFill>
              </a:rPr>
              <a:t>减少</a:t>
            </a:r>
            <a:r>
              <a:rPr lang="zh-CN" altLang="en-US" sz="1800" dirty="0"/>
              <a:t> </a:t>
            </a:r>
            <a:endParaRPr lang="en-US" altLang="zh-CN" sz="1800" dirty="0"/>
          </a:p>
          <a:p>
            <a:pPr>
              <a:lnSpc>
                <a:spcPct val="150000"/>
              </a:lnSpc>
            </a:pPr>
            <a:r>
              <a:rPr lang="zh-CN" altLang="en-US" sz="1800" dirty="0"/>
              <a:t>健康</a:t>
            </a:r>
            <a:r>
              <a:rPr lang="zh-CN" altLang="en-US" sz="1800" dirty="0" smtClean="0"/>
              <a:t>长寿更需要</a:t>
            </a:r>
            <a:r>
              <a:rPr lang="zh-CN" altLang="en-US" sz="2400" dirty="0">
                <a:solidFill>
                  <a:srgbClr val="00B0F0"/>
                </a:solidFill>
              </a:rPr>
              <a:t>持续补充</a:t>
            </a:r>
            <a:r>
              <a:rPr lang="zh-CN" altLang="en-US" sz="1800" dirty="0"/>
              <a:t>优质有益菌</a:t>
            </a:r>
            <a:r>
              <a:rPr lang="en-US" altLang="zh-CN" sz="1800" dirty="0"/>
              <a:t>·</a:t>
            </a:r>
            <a:r>
              <a:rPr lang="zh-CN" altLang="en-US" sz="1800" dirty="0"/>
              <a:t>双歧杆菌</a:t>
            </a:r>
          </a:p>
        </p:txBody>
      </p:sp>
      <p:pic>
        <p:nvPicPr>
          <p:cNvPr id="67" name="Picture 66">
            <a:extLst>
              <a:ext uri="{FF2B5EF4-FFF2-40B4-BE49-F238E27FC236}">
                <a16:creationId xmlns:a16="http://schemas.microsoft.com/office/drawing/2014/main" xmlns="" id="{A5C8A680-ED61-4200-B934-D6AD6FF71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68" name="KSO_Shape">
            <a:extLst>
              <a:ext uri="{FF2B5EF4-FFF2-40B4-BE49-F238E27FC236}">
                <a16:creationId xmlns:a16="http://schemas.microsoft.com/office/drawing/2014/main" xmlns="" id="{F6ADAB34-E000-4B4A-83FE-F877C8631A33}"/>
              </a:ext>
            </a:extLst>
          </p:cNvPr>
          <p:cNvSpPr>
            <a:spLocks/>
          </p:cNvSpPr>
          <p:nvPr/>
        </p:nvSpPr>
        <p:spPr bwMode="auto">
          <a:xfrm>
            <a:off x="5982377" y="4024903"/>
            <a:ext cx="427895" cy="577871"/>
          </a:xfrm>
          <a:custGeom>
            <a:avLst/>
            <a:gdLst>
              <a:gd name="T0" fmla="*/ 2751573 w 4387850"/>
              <a:gd name="T1" fmla="*/ 638208 h 6094413"/>
              <a:gd name="T2" fmla="*/ 2218529 w 4387850"/>
              <a:gd name="T3" fmla="*/ 1251968 h 6094413"/>
              <a:gd name="T4" fmla="*/ 3361447 w 4387850"/>
              <a:gd name="T5" fmla="*/ 874758 h 6094413"/>
              <a:gd name="T6" fmla="*/ 4127836 w 4387850"/>
              <a:gd name="T7" fmla="*/ 2232459 h 6094413"/>
              <a:gd name="T8" fmla="*/ 3986213 w 4387850"/>
              <a:gd name="T9" fmla="*/ 5565775 h 6094413"/>
              <a:gd name="T10" fmla="*/ 1518175 w 4387850"/>
              <a:gd name="T11" fmla="*/ 4851018 h 6094413"/>
              <a:gd name="T12" fmla="*/ 2381395 w 4387850"/>
              <a:gd name="T13" fmla="*/ 4459203 h 6094413"/>
              <a:gd name="T14" fmla="*/ 2506164 w 4387850"/>
              <a:gd name="T15" fmla="*/ 4405225 h 6094413"/>
              <a:gd name="T16" fmla="*/ 2603947 w 4387850"/>
              <a:gd name="T17" fmla="*/ 4350612 h 6094413"/>
              <a:gd name="T18" fmla="*/ 2715381 w 4387850"/>
              <a:gd name="T19" fmla="*/ 4275043 h 6094413"/>
              <a:gd name="T20" fmla="*/ 2834435 w 4387850"/>
              <a:gd name="T21" fmla="*/ 4175661 h 6094413"/>
              <a:gd name="T22" fmla="*/ 2955711 w 4387850"/>
              <a:gd name="T23" fmla="*/ 4049924 h 6094413"/>
              <a:gd name="T24" fmla="*/ 3073813 w 4387850"/>
              <a:gd name="T25" fmla="*/ 3894658 h 6094413"/>
              <a:gd name="T26" fmla="*/ 3183025 w 4387850"/>
              <a:gd name="T27" fmla="*/ 3707641 h 6094413"/>
              <a:gd name="T28" fmla="*/ 3277633 w 4387850"/>
              <a:gd name="T29" fmla="*/ 3485697 h 6094413"/>
              <a:gd name="T30" fmla="*/ 3305571 w 4387850"/>
              <a:gd name="T31" fmla="*/ 3359960 h 6094413"/>
              <a:gd name="T32" fmla="*/ 3232869 w 4387850"/>
              <a:gd name="T33" fmla="*/ 3348847 h 6094413"/>
              <a:gd name="T34" fmla="*/ 3163976 w 4387850"/>
              <a:gd name="T35" fmla="*/ 3328209 h 6094413"/>
              <a:gd name="T36" fmla="*/ 3099528 w 4387850"/>
              <a:gd name="T37" fmla="*/ 3298045 h 6094413"/>
              <a:gd name="T38" fmla="*/ 3040477 w 4387850"/>
              <a:gd name="T39" fmla="*/ 3259625 h 6094413"/>
              <a:gd name="T40" fmla="*/ 2987459 w 4387850"/>
              <a:gd name="T41" fmla="*/ 3213268 h 6094413"/>
              <a:gd name="T42" fmla="*/ 2941742 w 4387850"/>
              <a:gd name="T43" fmla="*/ 3160560 h 6094413"/>
              <a:gd name="T44" fmla="*/ 2903327 w 4387850"/>
              <a:gd name="T45" fmla="*/ 3101184 h 6094413"/>
              <a:gd name="T46" fmla="*/ 2873167 w 4387850"/>
              <a:gd name="T47" fmla="*/ 3036729 h 6094413"/>
              <a:gd name="T48" fmla="*/ 2852531 w 4387850"/>
              <a:gd name="T49" fmla="*/ 2967828 h 6094413"/>
              <a:gd name="T50" fmla="*/ 2841737 w 4387850"/>
              <a:gd name="T51" fmla="*/ 2895434 h 6094413"/>
              <a:gd name="T52" fmla="*/ 2842689 w 4387850"/>
              <a:gd name="T53" fmla="*/ 2811927 h 6094413"/>
              <a:gd name="T54" fmla="*/ 2858563 w 4387850"/>
              <a:gd name="T55" fmla="*/ 2723340 h 6094413"/>
              <a:gd name="T56" fmla="*/ 2889676 w 4387850"/>
              <a:gd name="T57" fmla="*/ 2640785 h 6094413"/>
              <a:gd name="T58" fmla="*/ 2933488 w 4387850"/>
              <a:gd name="T59" fmla="*/ 2566487 h 6094413"/>
              <a:gd name="T60" fmla="*/ 2989364 w 4387850"/>
              <a:gd name="T61" fmla="*/ 2500443 h 6094413"/>
              <a:gd name="T62" fmla="*/ 2613471 w 4387850"/>
              <a:gd name="T63" fmla="*/ 2281992 h 6094413"/>
              <a:gd name="T64" fmla="*/ 2517593 w 4387850"/>
              <a:gd name="T65" fmla="*/ 2506793 h 6094413"/>
              <a:gd name="T66" fmla="*/ 2476003 w 4387850"/>
              <a:gd name="T67" fmla="*/ 2548706 h 6094413"/>
              <a:gd name="T68" fmla="*/ 2425207 w 4387850"/>
              <a:gd name="T69" fmla="*/ 2576647 h 6094413"/>
              <a:gd name="T70" fmla="*/ 2368061 w 4387850"/>
              <a:gd name="T71" fmla="*/ 2588713 h 6094413"/>
              <a:gd name="T72" fmla="*/ 2309011 w 4387850"/>
              <a:gd name="T73" fmla="*/ 2584267 h 6094413"/>
              <a:gd name="T74" fmla="*/ 1694692 w 4387850"/>
              <a:gd name="T75" fmla="*/ 2939886 h 6094413"/>
              <a:gd name="T76" fmla="*/ 1864543 w 4387850"/>
              <a:gd name="T77" fmla="*/ 2405188 h 6094413"/>
              <a:gd name="T78" fmla="*/ 1820096 w 4387850"/>
              <a:gd name="T79" fmla="*/ 2365816 h 6094413"/>
              <a:gd name="T80" fmla="*/ 1789935 w 4387850"/>
              <a:gd name="T81" fmla="*/ 2316284 h 6094413"/>
              <a:gd name="T82" fmla="*/ 1774697 w 4387850"/>
              <a:gd name="T83" fmla="*/ 2260083 h 6094413"/>
              <a:gd name="T84" fmla="*/ 1776601 w 4387850"/>
              <a:gd name="T85" fmla="*/ 2201025 h 6094413"/>
              <a:gd name="T86" fmla="*/ 1776284 w 4387850"/>
              <a:gd name="T87" fmla="*/ 1947964 h 6094413"/>
              <a:gd name="T88" fmla="*/ 1685168 w 4387850"/>
              <a:gd name="T89" fmla="*/ 2159748 h 6094413"/>
              <a:gd name="T90" fmla="*/ 1643579 w 4387850"/>
              <a:gd name="T91" fmla="*/ 2201342 h 6094413"/>
              <a:gd name="T92" fmla="*/ 1593100 w 4387850"/>
              <a:gd name="T93" fmla="*/ 2229284 h 6094413"/>
              <a:gd name="T94" fmla="*/ 1535954 w 4387850"/>
              <a:gd name="T95" fmla="*/ 2241667 h 6094413"/>
              <a:gd name="T96" fmla="*/ 1476903 w 4387850"/>
              <a:gd name="T97" fmla="*/ 2237222 h 6094413"/>
              <a:gd name="T98" fmla="*/ 941954 w 4387850"/>
              <a:gd name="T99" fmla="*/ 2396298 h 6094413"/>
              <a:gd name="T100" fmla="*/ 1032118 w 4387850"/>
              <a:gd name="T101" fmla="*/ 2058143 h 6094413"/>
              <a:gd name="T102" fmla="*/ 988306 w 4387850"/>
              <a:gd name="T103" fmla="*/ 2018453 h 6094413"/>
              <a:gd name="T104" fmla="*/ 957828 w 4387850"/>
              <a:gd name="T105" fmla="*/ 1968921 h 6094413"/>
              <a:gd name="T106" fmla="*/ 942907 w 4387850"/>
              <a:gd name="T107" fmla="*/ 1912720 h 6094413"/>
              <a:gd name="T108" fmla="*/ 944494 w 4387850"/>
              <a:gd name="T109" fmla="*/ 1853979 h 6094413"/>
              <a:gd name="T110" fmla="*/ 869570 w 4387850"/>
              <a:gd name="T111" fmla="*/ 1586313 h 6094413"/>
              <a:gd name="T112" fmla="*/ 2359489 w 4387850"/>
              <a:gd name="T113" fmla="*/ 486435 h 6094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87850" h="6094413">
                <a:moveTo>
                  <a:pt x="3008412" y="738226"/>
                </a:moveTo>
                <a:lnTo>
                  <a:pt x="2731890" y="1451051"/>
                </a:lnTo>
                <a:lnTo>
                  <a:pt x="2853166" y="1498043"/>
                </a:lnTo>
                <a:lnTo>
                  <a:pt x="3129689" y="785219"/>
                </a:lnTo>
                <a:lnTo>
                  <a:pt x="3008412" y="738226"/>
                </a:lnTo>
                <a:close/>
                <a:moveTo>
                  <a:pt x="2751573" y="638208"/>
                </a:moveTo>
                <a:lnTo>
                  <a:pt x="2475369" y="1351668"/>
                </a:lnTo>
                <a:lnTo>
                  <a:pt x="2596327" y="1398343"/>
                </a:lnTo>
                <a:lnTo>
                  <a:pt x="2873167" y="685518"/>
                </a:lnTo>
                <a:lnTo>
                  <a:pt x="2751573" y="638208"/>
                </a:lnTo>
                <a:close/>
                <a:moveTo>
                  <a:pt x="2495052" y="538826"/>
                </a:moveTo>
                <a:lnTo>
                  <a:pt x="2218529" y="1251968"/>
                </a:lnTo>
                <a:lnTo>
                  <a:pt x="2339806" y="1298960"/>
                </a:lnTo>
                <a:lnTo>
                  <a:pt x="2616646" y="585818"/>
                </a:lnTo>
                <a:lnTo>
                  <a:pt x="2495052" y="538826"/>
                </a:lnTo>
                <a:close/>
                <a:moveTo>
                  <a:pt x="2437906" y="0"/>
                </a:moveTo>
                <a:lnTo>
                  <a:pt x="3535742" y="425790"/>
                </a:lnTo>
                <a:lnTo>
                  <a:pt x="3361447" y="874758"/>
                </a:lnTo>
                <a:lnTo>
                  <a:pt x="3264934" y="837609"/>
                </a:lnTo>
                <a:lnTo>
                  <a:pt x="2988729" y="1550751"/>
                </a:lnTo>
                <a:lnTo>
                  <a:pt x="2933488" y="1692999"/>
                </a:lnTo>
                <a:lnTo>
                  <a:pt x="2993808" y="1716495"/>
                </a:lnTo>
                <a:lnTo>
                  <a:pt x="2972537" y="1771743"/>
                </a:lnTo>
                <a:lnTo>
                  <a:pt x="4127836" y="2232459"/>
                </a:lnTo>
                <a:lnTo>
                  <a:pt x="3986232" y="2586831"/>
                </a:lnTo>
                <a:lnTo>
                  <a:pt x="3986213" y="2586831"/>
                </a:lnTo>
                <a:lnTo>
                  <a:pt x="3986213" y="2586879"/>
                </a:lnTo>
                <a:lnTo>
                  <a:pt x="3985607" y="2588395"/>
                </a:lnTo>
                <a:lnTo>
                  <a:pt x="3986213" y="2588395"/>
                </a:lnTo>
                <a:lnTo>
                  <a:pt x="3986213" y="5565775"/>
                </a:lnTo>
                <a:lnTo>
                  <a:pt x="4387850" y="5565775"/>
                </a:lnTo>
                <a:lnTo>
                  <a:pt x="4387850" y="6094413"/>
                </a:lnTo>
                <a:lnTo>
                  <a:pt x="342875" y="6094413"/>
                </a:lnTo>
                <a:lnTo>
                  <a:pt x="342875" y="5565748"/>
                </a:lnTo>
                <a:lnTo>
                  <a:pt x="1518175" y="5565748"/>
                </a:lnTo>
                <a:lnTo>
                  <a:pt x="1518175" y="4851018"/>
                </a:lnTo>
                <a:lnTo>
                  <a:pt x="0" y="4851018"/>
                </a:lnTo>
                <a:lnTo>
                  <a:pt x="0" y="4468728"/>
                </a:lnTo>
                <a:lnTo>
                  <a:pt x="2350600" y="4468728"/>
                </a:lnTo>
                <a:lnTo>
                  <a:pt x="2358854" y="4466506"/>
                </a:lnTo>
                <a:lnTo>
                  <a:pt x="2368061" y="4463648"/>
                </a:lnTo>
                <a:lnTo>
                  <a:pt x="2381395" y="4459203"/>
                </a:lnTo>
                <a:lnTo>
                  <a:pt x="2397904" y="4453170"/>
                </a:lnTo>
                <a:lnTo>
                  <a:pt x="2417270" y="4445232"/>
                </a:lnTo>
                <a:lnTo>
                  <a:pt x="2439493" y="4436342"/>
                </a:lnTo>
                <a:lnTo>
                  <a:pt x="2464574" y="4425229"/>
                </a:lnTo>
                <a:lnTo>
                  <a:pt x="2491877" y="4412210"/>
                </a:lnTo>
                <a:lnTo>
                  <a:pt x="2506164" y="4405225"/>
                </a:lnTo>
                <a:lnTo>
                  <a:pt x="2521403" y="4397287"/>
                </a:lnTo>
                <a:lnTo>
                  <a:pt x="2537277" y="4389032"/>
                </a:lnTo>
                <a:lnTo>
                  <a:pt x="2553150" y="4380459"/>
                </a:lnTo>
                <a:lnTo>
                  <a:pt x="2569659" y="4370933"/>
                </a:lnTo>
                <a:lnTo>
                  <a:pt x="2586803" y="4361090"/>
                </a:lnTo>
                <a:lnTo>
                  <a:pt x="2603947" y="4350612"/>
                </a:lnTo>
                <a:lnTo>
                  <a:pt x="2621725" y="4339499"/>
                </a:lnTo>
                <a:lnTo>
                  <a:pt x="2640139" y="4328069"/>
                </a:lnTo>
                <a:lnTo>
                  <a:pt x="2658235" y="4315685"/>
                </a:lnTo>
                <a:lnTo>
                  <a:pt x="2676966" y="4302667"/>
                </a:lnTo>
                <a:lnTo>
                  <a:pt x="2696015" y="4289332"/>
                </a:lnTo>
                <a:lnTo>
                  <a:pt x="2715381" y="4275043"/>
                </a:lnTo>
                <a:lnTo>
                  <a:pt x="2734747" y="4260120"/>
                </a:lnTo>
                <a:lnTo>
                  <a:pt x="2754431" y="4244562"/>
                </a:lnTo>
                <a:lnTo>
                  <a:pt x="2774114" y="4228686"/>
                </a:lnTo>
                <a:lnTo>
                  <a:pt x="2794115" y="4211858"/>
                </a:lnTo>
                <a:lnTo>
                  <a:pt x="2814434" y="4194076"/>
                </a:lnTo>
                <a:lnTo>
                  <a:pt x="2834435" y="4175661"/>
                </a:lnTo>
                <a:lnTo>
                  <a:pt x="2854436" y="4156610"/>
                </a:lnTo>
                <a:lnTo>
                  <a:pt x="2875072" y="4136923"/>
                </a:lnTo>
                <a:lnTo>
                  <a:pt x="2895073" y="4116285"/>
                </a:lnTo>
                <a:lnTo>
                  <a:pt x="2915074" y="4095011"/>
                </a:lnTo>
                <a:lnTo>
                  <a:pt x="2935710" y="4072468"/>
                </a:lnTo>
                <a:lnTo>
                  <a:pt x="2955711" y="4049924"/>
                </a:lnTo>
                <a:lnTo>
                  <a:pt x="2976030" y="4026110"/>
                </a:lnTo>
                <a:lnTo>
                  <a:pt x="2995713" y="4001344"/>
                </a:lnTo>
                <a:lnTo>
                  <a:pt x="3015714" y="3975943"/>
                </a:lnTo>
                <a:lnTo>
                  <a:pt x="3035081" y="3949589"/>
                </a:lnTo>
                <a:lnTo>
                  <a:pt x="3054447" y="3922600"/>
                </a:lnTo>
                <a:lnTo>
                  <a:pt x="3073813" y="3894658"/>
                </a:lnTo>
                <a:lnTo>
                  <a:pt x="3092861" y="3865447"/>
                </a:lnTo>
                <a:lnTo>
                  <a:pt x="3111592" y="3835600"/>
                </a:lnTo>
                <a:lnTo>
                  <a:pt x="3130006" y="3805119"/>
                </a:lnTo>
                <a:lnTo>
                  <a:pt x="3148102" y="3773367"/>
                </a:lnTo>
                <a:lnTo>
                  <a:pt x="3165881" y="3740980"/>
                </a:lnTo>
                <a:lnTo>
                  <a:pt x="3183025" y="3707641"/>
                </a:lnTo>
                <a:lnTo>
                  <a:pt x="3200169" y="3673032"/>
                </a:lnTo>
                <a:lnTo>
                  <a:pt x="3216677" y="3637470"/>
                </a:lnTo>
                <a:lnTo>
                  <a:pt x="3232551" y="3600956"/>
                </a:lnTo>
                <a:lnTo>
                  <a:pt x="3248107" y="3563489"/>
                </a:lnTo>
                <a:lnTo>
                  <a:pt x="3263029" y="3525069"/>
                </a:lnTo>
                <a:lnTo>
                  <a:pt x="3277633" y="3485697"/>
                </a:lnTo>
                <a:lnTo>
                  <a:pt x="3291602" y="3445055"/>
                </a:lnTo>
                <a:lnTo>
                  <a:pt x="3298586" y="3424416"/>
                </a:lnTo>
                <a:lnTo>
                  <a:pt x="3305253" y="3403143"/>
                </a:lnTo>
                <a:lnTo>
                  <a:pt x="3311603" y="3382504"/>
                </a:lnTo>
                <a:lnTo>
                  <a:pt x="3317953" y="3360913"/>
                </a:lnTo>
                <a:lnTo>
                  <a:pt x="3305571" y="3359960"/>
                </a:lnTo>
                <a:lnTo>
                  <a:pt x="3293189" y="3359008"/>
                </a:lnTo>
                <a:lnTo>
                  <a:pt x="3280807" y="3357420"/>
                </a:lnTo>
                <a:lnTo>
                  <a:pt x="3268743" y="3355515"/>
                </a:lnTo>
                <a:lnTo>
                  <a:pt x="3256679" y="3353610"/>
                </a:lnTo>
                <a:lnTo>
                  <a:pt x="3244615" y="3351387"/>
                </a:lnTo>
                <a:lnTo>
                  <a:pt x="3232869" y="3348847"/>
                </a:lnTo>
                <a:lnTo>
                  <a:pt x="3221122" y="3346307"/>
                </a:lnTo>
                <a:lnTo>
                  <a:pt x="3209375" y="3342815"/>
                </a:lnTo>
                <a:lnTo>
                  <a:pt x="3197946" y="3339639"/>
                </a:lnTo>
                <a:lnTo>
                  <a:pt x="3186517" y="3336147"/>
                </a:lnTo>
                <a:lnTo>
                  <a:pt x="3175088" y="3332019"/>
                </a:lnTo>
                <a:lnTo>
                  <a:pt x="3163976" y="3328209"/>
                </a:lnTo>
                <a:lnTo>
                  <a:pt x="3152864" y="3323446"/>
                </a:lnTo>
                <a:lnTo>
                  <a:pt x="3141753" y="3319001"/>
                </a:lnTo>
                <a:lnTo>
                  <a:pt x="3130959" y="3314238"/>
                </a:lnTo>
                <a:lnTo>
                  <a:pt x="3120482" y="3309158"/>
                </a:lnTo>
                <a:lnTo>
                  <a:pt x="3110005" y="3303442"/>
                </a:lnTo>
                <a:lnTo>
                  <a:pt x="3099528" y="3298045"/>
                </a:lnTo>
                <a:lnTo>
                  <a:pt x="3089051" y="3292329"/>
                </a:lnTo>
                <a:lnTo>
                  <a:pt x="3079210" y="3285979"/>
                </a:lnTo>
                <a:lnTo>
                  <a:pt x="3069368" y="3279629"/>
                </a:lnTo>
                <a:lnTo>
                  <a:pt x="3059209" y="3273278"/>
                </a:lnTo>
                <a:lnTo>
                  <a:pt x="3050002" y="3266611"/>
                </a:lnTo>
                <a:lnTo>
                  <a:pt x="3040477" y="3259625"/>
                </a:lnTo>
                <a:lnTo>
                  <a:pt x="3030953" y="3252322"/>
                </a:lnTo>
                <a:lnTo>
                  <a:pt x="3022064" y="3245019"/>
                </a:lnTo>
                <a:lnTo>
                  <a:pt x="3013175" y="3237717"/>
                </a:lnTo>
                <a:lnTo>
                  <a:pt x="3004603" y="3229779"/>
                </a:lnTo>
                <a:lnTo>
                  <a:pt x="2996031" y="3221523"/>
                </a:lnTo>
                <a:lnTo>
                  <a:pt x="2987459" y="3213268"/>
                </a:lnTo>
                <a:lnTo>
                  <a:pt x="2979205" y="3205012"/>
                </a:lnTo>
                <a:lnTo>
                  <a:pt x="2971585" y="3196439"/>
                </a:lnTo>
                <a:lnTo>
                  <a:pt x="2963648" y="3187549"/>
                </a:lnTo>
                <a:lnTo>
                  <a:pt x="2956346" y="3178658"/>
                </a:lnTo>
                <a:lnTo>
                  <a:pt x="2948727" y="3169768"/>
                </a:lnTo>
                <a:lnTo>
                  <a:pt x="2941742" y="3160560"/>
                </a:lnTo>
                <a:lnTo>
                  <a:pt x="2934440" y="3151035"/>
                </a:lnTo>
                <a:lnTo>
                  <a:pt x="2927773" y="3141509"/>
                </a:lnTo>
                <a:lnTo>
                  <a:pt x="2921106" y="3131666"/>
                </a:lnTo>
                <a:lnTo>
                  <a:pt x="2915074" y="3121823"/>
                </a:lnTo>
                <a:lnTo>
                  <a:pt x="2909042" y="3111662"/>
                </a:lnTo>
                <a:lnTo>
                  <a:pt x="2903327" y="3101184"/>
                </a:lnTo>
                <a:lnTo>
                  <a:pt x="2897613" y="3090706"/>
                </a:lnTo>
                <a:lnTo>
                  <a:pt x="2892216" y="3080546"/>
                </a:lnTo>
                <a:lnTo>
                  <a:pt x="2886819" y="3070068"/>
                </a:lnTo>
                <a:lnTo>
                  <a:pt x="2882057" y="3059272"/>
                </a:lnTo>
                <a:lnTo>
                  <a:pt x="2877612" y="3047842"/>
                </a:lnTo>
                <a:lnTo>
                  <a:pt x="2873167" y="3036729"/>
                </a:lnTo>
                <a:lnTo>
                  <a:pt x="2869040" y="3025615"/>
                </a:lnTo>
                <a:lnTo>
                  <a:pt x="2865230" y="3014502"/>
                </a:lnTo>
                <a:lnTo>
                  <a:pt x="2861738" y="3003072"/>
                </a:lnTo>
                <a:lnTo>
                  <a:pt x="2858246" y="2991324"/>
                </a:lnTo>
                <a:lnTo>
                  <a:pt x="2855389" y="2979893"/>
                </a:lnTo>
                <a:lnTo>
                  <a:pt x="2852531" y="2967828"/>
                </a:lnTo>
                <a:lnTo>
                  <a:pt x="2849991" y="2956079"/>
                </a:lnTo>
                <a:lnTo>
                  <a:pt x="2847769" y="2944014"/>
                </a:lnTo>
                <a:lnTo>
                  <a:pt x="2845864" y="2932266"/>
                </a:lnTo>
                <a:lnTo>
                  <a:pt x="2843959" y="2919882"/>
                </a:lnTo>
                <a:lnTo>
                  <a:pt x="2843007" y="2907499"/>
                </a:lnTo>
                <a:lnTo>
                  <a:pt x="2841737" y="2895434"/>
                </a:lnTo>
                <a:lnTo>
                  <a:pt x="2841102" y="2883051"/>
                </a:lnTo>
                <a:lnTo>
                  <a:pt x="2840785" y="2870350"/>
                </a:lnTo>
                <a:lnTo>
                  <a:pt x="2840467" y="2857649"/>
                </a:lnTo>
                <a:lnTo>
                  <a:pt x="2840785" y="2842408"/>
                </a:lnTo>
                <a:lnTo>
                  <a:pt x="2841419" y="2826850"/>
                </a:lnTo>
                <a:lnTo>
                  <a:pt x="2842689" y="2811927"/>
                </a:lnTo>
                <a:lnTo>
                  <a:pt x="2843959" y="2796686"/>
                </a:lnTo>
                <a:lnTo>
                  <a:pt x="2845864" y="2781763"/>
                </a:lnTo>
                <a:lnTo>
                  <a:pt x="2848404" y="2766839"/>
                </a:lnTo>
                <a:lnTo>
                  <a:pt x="2851579" y="2752234"/>
                </a:lnTo>
                <a:lnTo>
                  <a:pt x="2854753" y="2737628"/>
                </a:lnTo>
                <a:lnTo>
                  <a:pt x="2858563" y="2723340"/>
                </a:lnTo>
                <a:lnTo>
                  <a:pt x="2862690" y="2709052"/>
                </a:lnTo>
                <a:lnTo>
                  <a:pt x="2867135" y="2695398"/>
                </a:lnTo>
                <a:lnTo>
                  <a:pt x="2872532" y="2681428"/>
                </a:lnTo>
                <a:lnTo>
                  <a:pt x="2877612" y="2667774"/>
                </a:lnTo>
                <a:lnTo>
                  <a:pt x="2883326" y="2654439"/>
                </a:lnTo>
                <a:lnTo>
                  <a:pt x="2889676" y="2640785"/>
                </a:lnTo>
                <a:lnTo>
                  <a:pt x="2895708" y="2628402"/>
                </a:lnTo>
                <a:lnTo>
                  <a:pt x="2902693" y="2615384"/>
                </a:lnTo>
                <a:lnTo>
                  <a:pt x="2909995" y="2602683"/>
                </a:lnTo>
                <a:lnTo>
                  <a:pt x="2917614" y="2590300"/>
                </a:lnTo>
                <a:lnTo>
                  <a:pt x="2925233" y="2578235"/>
                </a:lnTo>
                <a:lnTo>
                  <a:pt x="2933488" y="2566487"/>
                </a:lnTo>
                <a:lnTo>
                  <a:pt x="2942059" y="2554738"/>
                </a:lnTo>
                <a:lnTo>
                  <a:pt x="2950949" y="2543308"/>
                </a:lnTo>
                <a:lnTo>
                  <a:pt x="2959838" y="2532195"/>
                </a:lnTo>
                <a:lnTo>
                  <a:pt x="2969680" y="2521399"/>
                </a:lnTo>
                <a:lnTo>
                  <a:pt x="2979205" y="2510921"/>
                </a:lnTo>
                <a:lnTo>
                  <a:pt x="2989364" y="2500443"/>
                </a:lnTo>
                <a:lnTo>
                  <a:pt x="2999841" y="2490918"/>
                </a:lnTo>
                <a:lnTo>
                  <a:pt x="3010317" y="2480757"/>
                </a:lnTo>
                <a:lnTo>
                  <a:pt x="3021429" y="2471549"/>
                </a:lnTo>
                <a:lnTo>
                  <a:pt x="3032541" y="2462659"/>
                </a:lnTo>
                <a:lnTo>
                  <a:pt x="3043652" y="2453451"/>
                </a:lnTo>
                <a:lnTo>
                  <a:pt x="2613471" y="2281992"/>
                </a:lnTo>
                <a:lnTo>
                  <a:pt x="2542039" y="2462024"/>
                </a:lnTo>
                <a:lnTo>
                  <a:pt x="2537911" y="2471867"/>
                </a:lnTo>
                <a:lnTo>
                  <a:pt x="2533467" y="2480757"/>
                </a:lnTo>
                <a:lnTo>
                  <a:pt x="2528387" y="2489648"/>
                </a:lnTo>
                <a:lnTo>
                  <a:pt x="2522990" y="2498220"/>
                </a:lnTo>
                <a:lnTo>
                  <a:pt x="2517593" y="2506793"/>
                </a:lnTo>
                <a:lnTo>
                  <a:pt x="2511243" y="2514731"/>
                </a:lnTo>
                <a:lnTo>
                  <a:pt x="2504894" y="2522034"/>
                </a:lnTo>
                <a:lnTo>
                  <a:pt x="2498227" y="2529337"/>
                </a:lnTo>
                <a:lnTo>
                  <a:pt x="2490925" y="2536323"/>
                </a:lnTo>
                <a:lnTo>
                  <a:pt x="2483623" y="2542673"/>
                </a:lnTo>
                <a:lnTo>
                  <a:pt x="2476003" y="2548706"/>
                </a:lnTo>
                <a:lnTo>
                  <a:pt x="2468067" y="2554103"/>
                </a:lnTo>
                <a:lnTo>
                  <a:pt x="2459812" y="2559819"/>
                </a:lnTo>
                <a:lnTo>
                  <a:pt x="2451557" y="2564582"/>
                </a:lnTo>
                <a:lnTo>
                  <a:pt x="2442986" y="2569027"/>
                </a:lnTo>
                <a:lnTo>
                  <a:pt x="2434096" y="2572837"/>
                </a:lnTo>
                <a:lnTo>
                  <a:pt x="2425207" y="2576647"/>
                </a:lnTo>
                <a:lnTo>
                  <a:pt x="2415683" y="2579822"/>
                </a:lnTo>
                <a:lnTo>
                  <a:pt x="2406476" y="2582362"/>
                </a:lnTo>
                <a:lnTo>
                  <a:pt x="2397269" y="2584585"/>
                </a:lnTo>
                <a:lnTo>
                  <a:pt x="2387427" y="2586490"/>
                </a:lnTo>
                <a:lnTo>
                  <a:pt x="2377903" y="2588078"/>
                </a:lnTo>
                <a:lnTo>
                  <a:pt x="2368061" y="2588713"/>
                </a:lnTo>
                <a:lnTo>
                  <a:pt x="2358537" y="2589665"/>
                </a:lnTo>
                <a:lnTo>
                  <a:pt x="2348377" y="2589030"/>
                </a:lnTo>
                <a:lnTo>
                  <a:pt x="2338536" y="2588713"/>
                </a:lnTo>
                <a:lnTo>
                  <a:pt x="2328694" y="2587760"/>
                </a:lnTo>
                <a:lnTo>
                  <a:pt x="2318852" y="2586173"/>
                </a:lnTo>
                <a:lnTo>
                  <a:pt x="2309011" y="2584267"/>
                </a:lnTo>
                <a:lnTo>
                  <a:pt x="2299169" y="2581727"/>
                </a:lnTo>
                <a:lnTo>
                  <a:pt x="2289009" y="2578870"/>
                </a:lnTo>
                <a:lnTo>
                  <a:pt x="2279485" y="2575060"/>
                </a:lnTo>
                <a:lnTo>
                  <a:pt x="2279167" y="2575060"/>
                </a:lnTo>
                <a:lnTo>
                  <a:pt x="2072807" y="3090706"/>
                </a:lnTo>
                <a:lnTo>
                  <a:pt x="1694692" y="2939886"/>
                </a:lnTo>
                <a:lnTo>
                  <a:pt x="1901053" y="2424239"/>
                </a:lnTo>
                <a:lnTo>
                  <a:pt x="1900735" y="2424239"/>
                </a:lnTo>
                <a:lnTo>
                  <a:pt x="1890893" y="2420111"/>
                </a:lnTo>
                <a:lnTo>
                  <a:pt x="1882004" y="2415666"/>
                </a:lnTo>
                <a:lnTo>
                  <a:pt x="1873115" y="2410268"/>
                </a:lnTo>
                <a:lnTo>
                  <a:pt x="1864543" y="2405188"/>
                </a:lnTo>
                <a:lnTo>
                  <a:pt x="1855971" y="2399473"/>
                </a:lnTo>
                <a:lnTo>
                  <a:pt x="1848034" y="2393122"/>
                </a:lnTo>
                <a:lnTo>
                  <a:pt x="1840732" y="2386772"/>
                </a:lnTo>
                <a:lnTo>
                  <a:pt x="1833747" y="2380104"/>
                </a:lnTo>
                <a:lnTo>
                  <a:pt x="1826445" y="2373119"/>
                </a:lnTo>
                <a:lnTo>
                  <a:pt x="1820096" y="2365816"/>
                </a:lnTo>
                <a:lnTo>
                  <a:pt x="1814381" y="2358196"/>
                </a:lnTo>
                <a:lnTo>
                  <a:pt x="1808667" y="2349940"/>
                </a:lnTo>
                <a:lnTo>
                  <a:pt x="1803587" y="2342002"/>
                </a:lnTo>
                <a:lnTo>
                  <a:pt x="1798190" y="2333747"/>
                </a:lnTo>
                <a:lnTo>
                  <a:pt x="1793745" y="2325174"/>
                </a:lnTo>
                <a:lnTo>
                  <a:pt x="1789935" y="2316284"/>
                </a:lnTo>
                <a:lnTo>
                  <a:pt x="1786443" y="2307076"/>
                </a:lnTo>
                <a:lnTo>
                  <a:pt x="1782951" y="2297868"/>
                </a:lnTo>
                <a:lnTo>
                  <a:pt x="1780411" y="2288660"/>
                </a:lnTo>
                <a:lnTo>
                  <a:pt x="1778189" y="2279134"/>
                </a:lnTo>
                <a:lnTo>
                  <a:pt x="1776284" y="2269609"/>
                </a:lnTo>
                <a:lnTo>
                  <a:pt x="1774697" y="2260083"/>
                </a:lnTo>
                <a:lnTo>
                  <a:pt x="1774062" y="2250240"/>
                </a:lnTo>
                <a:lnTo>
                  <a:pt x="1773427" y="2240715"/>
                </a:lnTo>
                <a:lnTo>
                  <a:pt x="1773744" y="2230554"/>
                </a:lnTo>
                <a:lnTo>
                  <a:pt x="1774062" y="2220711"/>
                </a:lnTo>
                <a:lnTo>
                  <a:pt x="1775331" y="2210868"/>
                </a:lnTo>
                <a:lnTo>
                  <a:pt x="1776601" y="2201025"/>
                </a:lnTo>
                <a:lnTo>
                  <a:pt x="1778506" y="2191182"/>
                </a:lnTo>
                <a:lnTo>
                  <a:pt x="1781046" y="2181339"/>
                </a:lnTo>
                <a:lnTo>
                  <a:pt x="1784221" y="2171178"/>
                </a:lnTo>
                <a:lnTo>
                  <a:pt x="1787713" y="2161653"/>
                </a:lnTo>
                <a:lnTo>
                  <a:pt x="1859780" y="1981304"/>
                </a:lnTo>
                <a:lnTo>
                  <a:pt x="1776284" y="1947964"/>
                </a:lnTo>
                <a:lnTo>
                  <a:pt x="1709614" y="2114978"/>
                </a:lnTo>
                <a:lnTo>
                  <a:pt x="1705487" y="2124821"/>
                </a:lnTo>
                <a:lnTo>
                  <a:pt x="1701042" y="2133711"/>
                </a:lnTo>
                <a:lnTo>
                  <a:pt x="1696280" y="2142602"/>
                </a:lnTo>
                <a:lnTo>
                  <a:pt x="1690883" y="2151175"/>
                </a:lnTo>
                <a:lnTo>
                  <a:pt x="1685168" y="2159748"/>
                </a:lnTo>
                <a:lnTo>
                  <a:pt x="1679136" y="2167686"/>
                </a:lnTo>
                <a:lnTo>
                  <a:pt x="1672787" y="2174989"/>
                </a:lnTo>
                <a:lnTo>
                  <a:pt x="1666119" y="2181974"/>
                </a:lnTo>
                <a:lnTo>
                  <a:pt x="1659135" y="2189277"/>
                </a:lnTo>
                <a:lnTo>
                  <a:pt x="1651515" y="2195627"/>
                </a:lnTo>
                <a:lnTo>
                  <a:pt x="1643579" y="2201342"/>
                </a:lnTo>
                <a:lnTo>
                  <a:pt x="1635959" y="2207058"/>
                </a:lnTo>
                <a:lnTo>
                  <a:pt x="1627705" y="2212773"/>
                </a:lnTo>
                <a:lnTo>
                  <a:pt x="1619450" y="2217536"/>
                </a:lnTo>
                <a:lnTo>
                  <a:pt x="1610879" y="2221981"/>
                </a:lnTo>
                <a:lnTo>
                  <a:pt x="1601989" y="2225791"/>
                </a:lnTo>
                <a:lnTo>
                  <a:pt x="1593100" y="2229284"/>
                </a:lnTo>
                <a:lnTo>
                  <a:pt x="1583893" y="2232777"/>
                </a:lnTo>
                <a:lnTo>
                  <a:pt x="1574369" y="2235317"/>
                </a:lnTo>
                <a:lnTo>
                  <a:pt x="1565162" y="2237539"/>
                </a:lnTo>
                <a:lnTo>
                  <a:pt x="1555320" y="2239444"/>
                </a:lnTo>
                <a:lnTo>
                  <a:pt x="1545796" y="2241032"/>
                </a:lnTo>
                <a:lnTo>
                  <a:pt x="1535954" y="2241667"/>
                </a:lnTo>
                <a:lnTo>
                  <a:pt x="1526429" y="2242302"/>
                </a:lnTo>
                <a:lnTo>
                  <a:pt x="1516270" y="2241985"/>
                </a:lnTo>
                <a:lnTo>
                  <a:pt x="1506746" y="2241667"/>
                </a:lnTo>
                <a:lnTo>
                  <a:pt x="1496587" y="2240715"/>
                </a:lnTo>
                <a:lnTo>
                  <a:pt x="1486427" y="2239127"/>
                </a:lnTo>
                <a:lnTo>
                  <a:pt x="1476903" y="2237222"/>
                </a:lnTo>
                <a:lnTo>
                  <a:pt x="1466744" y="2234682"/>
                </a:lnTo>
                <a:lnTo>
                  <a:pt x="1457219" y="2231507"/>
                </a:lnTo>
                <a:lnTo>
                  <a:pt x="1447378" y="2228014"/>
                </a:lnTo>
                <a:lnTo>
                  <a:pt x="1447060" y="2228014"/>
                </a:lnTo>
                <a:lnTo>
                  <a:pt x="1319752" y="2546801"/>
                </a:lnTo>
                <a:lnTo>
                  <a:pt x="941954" y="2396298"/>
                </a:lnTo>
                <a:lnTo>
                  <a:pt x="1068945" y="2077194"/>
                </a:lnTo>
                <a:lnTo>
                  <a:pt x="1068628" y="2077194"/>
                </a:lnTo>
                <a:lnTo>
                  <a:pt x="1059103" y="2073066"/>
                </a:lnTo>
                <a:lnTo>
                  <a:pt x="1049579" y="2068621"/>
                </a:lnTo>
                <a:lnTo>
                  <a:pt x="1040690" y="2063223"/>
                </a:lnTo>
                <a:lnTo>
                  <a:pt x="1032118" y="2058143"/>
                </a:lnTo>
                <a:lnTo>
                  <a:pt x="1023863" y="2052427"/>
                </a:lnTo>
                <a:lnTo>
                  <a:pt x="1016244" y="2046077"/>
                </a:lnTo>
                <a:lnTo>
                  <a:pt x="1008625" y="2039727"/>
                </a:lnTo>
                <a:lnTo>
                  <a:pt x="1001323" y="2033059"/>
                </a:lnTo>
                <a:lnTo>
                  <a:pt x="994655" y="2026073"/>
                </a:lnTo>
                <a:lnTo>
                  <a:pt x="988306" y="2018453"/>
                </a:lnTo>
                <a:lnTo>
                  <a:pt x="982274" y="2011150"/>
                </a:lnTo>
                <a:lnTo>
                  <a:pt x="976242" y="2002895"/>
                </a:lnTo>
                <a:lnTo>
                  <a:pt x="971162" y="1994639"/>
                </a:lnTo>
                <a:lnTo>
                  <a:pt x="966400" y="1986701"/>
                </a:lnTo>
                <a:lnTo>
                  <a:pt x="961638" y="1978128"/>
                </a:lnTo>
                <a:lnTo>
                  <a:pt x="957828" y="1968921"/>
                </a:lnTo>
                <a:lnTo>
                  <a:pt x="954336" y="1960030"/>
                </a:lnTo>
                <a:lnTo>
                  <a:pt x="950844" y="1950822"/>
                </a:lnTo>
                <a:lnTo>
                  <a:pt x="948304" y="1941614"/>
                </a:lnTo>
                <a:lnTo>
                  <a:pt x="946082" y="1932089"/>
                </a:lnTo>
                <a:lnTo>
                  <a:pt x="944177" y="1922563"/>
                </a:lnTo>
                <a:lnTo>
                  <a:pt x="942907" y="1912720"/>
                </a:lnTo>
                <a:lnTo>
                  <a:pt x="941637" y="1903194"/>
                </a:lnTo>
                <a:lnTo>
                  <a:pt x="941319" y="1893351"/>
                </a:lnTo>
                <a:lnTo>
                  <a:pt x="941319" y="1883508"/>
                </a:lnTo>
                <a:lnTo>
                  <a:pt x="941954" y="1873665"/>
                </a:lnTo>
                <a:lnTo>
                  <a:pt x="942907" y="1863505"/>
                </a:lnTo>
                <a:lnTo>
                  <a:pt x="944494" y="1853979"/>
                </a:lnTo>
                <a:lnTo>
                  <a:pt x="946399" y="1843819"/>
                </a:lnTo>
                <a:lnTo>
                  <a:pt x="949256" y="1834293"/>
                </a:lnTo>
                <a:lnTo>
                  <a:pt x="952114" y="1824133"/>
                </a:lnTo>
                <a:lnTo>
                  <a:pt x="955923" y="1814607"/>
                </a:lnTo>
                <a:lnTo>
                  <a:pt x="1022593" y="1647276"/>
                </a:lnTo>
                <a:lnTo>
                  <a:pt x="869570" y="1586313"/>
                </a:lnTo>
                <a:lnTo>
                  <a:pt x="1094661" y="1022403"/>
                </a:lnTo>
                <a:lnTo>
                  <a:pt x="1914387" y="1349446"/>
                </a:lnTo>
                <a:lnTo>
                  <a:pt x="1931530" y="1304676"/>
                </a:lnTo>
                <a:lnTo>
                  <a:pt x="2027726" y="1341825"/>
                </a:lnTo>
                <a:lnTo>
                  <a:pt x="2083284" y="1199260"/>
                </a:lnTo>
                <a:lnTo>
                  <a:pt x="2359489" y="486435"/>
                </a:lnTo>
                <a:lnTo>
                  <a:pt x="2263611" y="449286"/>
                </a:lnTo>
                <a:lnTo>
                  <a:pt x="2437906" y="0"/>
                </a:lnTo>
                <a:close/>
              </a:path>
            </a:pathLst>
          </a:custGeom>
          <a:solidFill>
            <a:srgbClr val="FF9933"/>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p:txBody>
      </p:sp>
      <p:pic>
        <p:nvPicPr>
          <p:cNvPr id="69" name="Picture 68">
            <a:extLst>
              <a:ext uri="{FF2B5EF4-FFF2-40B4-BE49-F238E27FC236}">
                <a16:creationId xmlns:a16="http://schemas.microsoft.com/office/drawing/2014/main" xmlns="" id="{CAAE885C-6FDF-44A1-9A0B-E8123EFB4211}"/>
              </a:ext>
            </a:extLst>
          </p:cNvPr>
          <p:cNvPicPr>
            <a:picLocks noChangeAspect="1"/>
          </p:cNvPicPr>
          <p:nvPr/>
        </p:nvPicPr>
        <p:blipFill rotWithShape="1">
          <a:blip r:embed="rId4">
            <a:extLst>
              <a:ext uri="{28A0092B-C50C-407E-A947-70E740481C1C}">
                <a14:useLocalDpi xmlns:a14="http://schemas.microsoft.com/office/drawing/2010/main" val="0"/>
              </a:ext>
            </a:extLst>
          </a:blip>
          <a:srcRect t="5843" b="6333"/>
          <a:stretch/>
        </p:blipFill>
        <p:spPr>
          <a:xfrm>
            <a:off x="744627" y="4010105"/>
            <a:ext cx="3897240" cy="2537949"/>
          </a:xfrm>
          <a:prstGeom prst="rect">
            <a:avLst/>
          </a:prstGeom>
        </p:spPr>
      </p:pic>
      <p:cxnSp>
        <p:nvCxnSpPr>
          <p:cNvPr id="70" name="Straight Connector 32">
            <a:extLst>
              <a:ext uri="{FF2B5EF4-FFF2-40B4-BE49-F238E27FC236}">
                <a16:creationId xmlns:a16="http://schemas.microsoft.com/office/drawing/2014/main" xmlns="" id="{E575639B-9C71-4CD1-B4A8-D24BBE14489B}"/>
              </a:ext>
            </a:extLst>
          </p:cNvPr>
          <p:cNvCxnSpPr>
            <a:cxnSpLocks/>
          </p:cNvCxnSpPr>
          <p:nvPr/>
        </p:nvCxnSpPr>
        <p:spPr>
          <a:xfrm>
            <a:off x="4789310" y="5787531"/>
            <a:ext cx="1054622" cy="926"/>
          </a:xfrm>
          <a:prstGeom prst="line">
            <a:avLst/>
          </a:prstGeom>
          <a:ln w="19050">
            <a:solidFill>
              <a:schemeClr val="accent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71" name="Group 23">
            <a:extLst>
              <a:ext uri="{FF2B5EF4-FFF2-40B4-BE49-F238E27FC236}">
                <a16:creationId xmlns:a16="http://schemas.microsoft.com/office/drawing/2014/main" xmlns="" id="{C42D4138-C2E8-46DE-830A-4F51BBBFA5FC}"/>
              </a:ext>
            </a:extLst>
          </p:cNvPr>
          <p:cNvGrpSpPr/>
          <p:nvPr/>
        </p:nvGrpSpPr>
        <p:grpSpPr>
          <a:xfrm rot="10800000">
            <a:off x="5864848" y="5499520"/>
            <a:ext cx="147443" cy="577873"/>
            <a:chOff x="4514393" y="1036303"/>
            <a:chExt cx="115214" cy="1487365"/>
          </a:xfrm>
        </p:grpSpPr>
        <p:cxnSp>
          <p:nvCxnSpPr>
            <p:cNvPr id="72" name="Straight Connector 24">
              <a:extLst>
                <a:ext uri="{FF2B5EF4-FFF2-40B4-BE49-F238E27FC236}">
                  <a16:creationId xmlns:a16="http://schemas.microsoft.com/office/drawing/2014/main" xmlns="" id="{77FCF074-B7AD-4609-B36E-28F5FFC1A7B5}"/>
                </a:ext>
              </a:extLst>
            </p:cNvPr>
            <p:cNvCxnSpPr/>
            <p:nvPr/>
          </p:nvCxnSpPr>
          <p:spPr>
            <a:xfrm flipV="1">
              <a:off x="4629607" y="1041066"/>
              <a:ext cx="0" cy="1482602"/>
            </a:xfrm>
            <a:prstGeom prst="line">
              <a:avLst/>
            </a:prstGeom>
            <a:ln w="1905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25">
              <a:extLst>
                <a:ext uri="{FF2B5EF4-FFF2-40B4-BE49-F238E27FC236}">
                  <a16:creationId xmlns:a16="http://schemas.microsoft.com/office/drawing/2014/main" xmlns="" id="{2EACACEE-725B-4AF9-BE0F-136D04A27F69}"/>
                </a:ext>
              </a:extLst>
            </p:cNvPr>
            <p:cNvCxnSpPr/>
            <p:nvPr/>
          </p:nvCxnSpPr>
          <p:spPr>
            <a:xfrm flipH="1">
              <a:off x="4514393" y="1036303"/>
              <a:ext cx="115214" cy="0"/>
            </a:xfrm>
            <a:prstGeom prst="line">
              <a:avLst/>
            </a:prstGeom>
            <a:ln w="190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26">
              <a:extLst>
                <a:ext uri="{FF2B5EF4-FFF2-40B4-BE49-F238E27FC236}">
                  <a16:creationId xmlns:a16="http://schemas.microsoft.com/office/drawing/2014/main" xmlns="" id="{55E6039A-805E-445A-AA61-58CCC7EDF9A1}"/>
                </a:ext>
              </a:extLst>
            </p:cNvPr>
            <p:cNvCxnSpPr/>
            <p:nvPr/>
          </p:nvCxnSpPr>
          <p:spPr>
            <a:xfrm flipH="1">
              <a:off x="4514393" y="2523668"/>
              <a:ext cx="115214" cy="0"/>
            </a:xfrm>
            <a:prstGeom prst="line">
              <a:avLst/>
            </a:prstGeom>
            <a:ln w="190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037" y="1252536"/>
            <a:ext cx="2323478" cy="2440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3000">
        <p14:warp dir="in"/>
      </p:transition>
    </mc:Choice>
    <mc:Fallback>
      <p:transition spd="slow"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913907" y="231183"/>
            <a:ext cx="10042927"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pc="300" dirty="0"/>
              <a:t>全世界目前仅有</a:t>
            </a:r>
            <a:r>
              <a:rPr lang="en-US" altLang="zh-CN" spc="300" dirty="0"/>
              <a:t>14</a:t>
            </a:r>
            <a:r>
              <a:rPr lang="zh-CN" altLang="en-US" spc="300" dirty="0"/>
              <a:t>株双歧杆菌通过</a:t>
            </a:r>
            <a:r>
              <a:rPr lang="zh-CN" altLang="en-US" spc="300" dirty="0" smtClean="0"/>
              <a:t>了美国双</a:t>
            </a:r>
            <a:r>
              <a:rPr lang="en-US" altLang="zh-CN" spc="300" dirty="0"/>
              <a:t>FDA</a:t>
            </a:r>
            <a:r>
              <a:rPr lang="zh-CN" altLang="en-US" spc="300" dirty="0"/>
              <a:t>认证</a:t>
            </a:r>
          </a:p>
        </p:txBody>
      </p:sp>
      <p:cxnSp>
        <p:nvCxnSpPr>
          <p:cNvPr id="33" name="直接连接符 32"/>
          <p:cNvCxnSpPr/>
          <p:nvPr/>
        </p:nvCxnSpPr>
        <p:spPr>
          <a:xfrm flipV="1">
            <a:off x="975435" y="746726"/>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6"/>
          <p:cNvSpPr txBox="1"/>
          <p:nvPr/>
        </p:nvSpPr>
        <p:spPr>
          <a:xfrm>
            <a:off x="799122" y="2190453"/>
            <a:ext cx="5854870" cy="361125"/>
          </a:xfrm>
          <a:prstGeom prst="rect">
            <a:avLst/>
          </a:prstGeom>
          <a:noFill/>
        </p:spPr>
        <p:txBody>
          <a:bodyPr wrap="square" lIns="0" tIns="0" rIns="0" bIns="0" rtlCol="0">
            <a:spAutoFit/>
          </a:bodyPr>
          <a:lstStyle>
            <a:defPPr>
              <a:defRPr lang="zh-CN"/>
            </a:defPPr>
            <a:lvl1pPr defTabSz="1218565">
              <a:lnSpc>
                <a:spcPct val="130000"/>
              </a:lnSpc>
              <a:defRPr sz="1500">
                <a:solidFill>
                  <a:schemeClr val="tx1">
                    <a:lumMod val="65000"/>
                    <a:lumOff val="35000"/>
                  </a:schemeClr>
                </a:solidFill>
                <a:latin typeface="微软雅黑" panose="020B0503020204020204" charset="-122"/>
                <a:ea typeface="微软雅黑" panose="020B0503020204020204" charset="-122"/>
              </a:defRPr>
            </a:lvl1pPr>
          </a:lstStyle>
          <a:p>
            <a:r>
              <a:rPr lang="zh-CN" altLang="en-US" sz="2000" dirty="0"/>
              <a:t>全球最高级别的安全</a:t>
            </a:r>
            <a:r>
              <a:rPr lang="zh-CN" altLang="en-US" sz="2000"/>
              <a:t>认证、质量认证</a:t>
            </a:r>
            <a:endParaRPr lang="zh-CN" altLang="en-US" sz="2000" dirty="0"/>
          </a:p>
        </p:txBody>
      </p:sp>
      <p:sp>
        <p:nvSpPr>
          <p:cNvPr id="12" name="TextBox 6"/>
          <p:cNvSpPr txBox="1"/>
          <p:nvPr/>
        </p:nvSpPr>
        <p:spPr>
          <a:xfrm>
            <a:off x="760060" y="3852485"/>
            <a:ext cx="6320065" cy="400110"/>
          </a:xfrm>
          <a:prstGeom prst="rect">
            <a:avLst/>
          </a:prstGeom>
          <a:noFill/>
        </p:spPr>
        <p:txBody>
          <a:bodyPr wrap="square" lIns="0" tIns="0" rIns="0" bIns="0" rtlCol="0">
            <a:spAutoFit/>
          </a:bodyPr>
          <a:lstStyle>
            <a:defPPr>
              <a:defRPr lang="zh-CN"/>
            </a:defPPr>
            <a:lvl1pPr defTabSz="1218565">
              <a:lnSpc>
                <a:spcPct val="130000"/>
              </a:lnSpc>
              <a:defRPr sz="1500">
                <a:solidFill>
                  <a:schemeClr val="tx1">
                    <a:lumMod val="65000"/>
                    <a:lumOff val="35000"/>
                  </a:schemeClr>
                </a:solidFill>
                <a:latin typeface="微软雅黑" panose="020B0503020204020204" charset="-122"/>
                <a:ea typeface="微软雅黑" panose="020B0503020204020204" charset="-122"/>
              </a:defRPr>
            </a:lvl1pPr>
          </a:lstStyle>
          <a:p>
            <a:r>
              <a:rPr lang="zh-CN" altLang="en-US" sz="2000" dirty="0"/>
              <a:t>通过基因排序</a:t>
            </a:r>
            <a:r>
              <a:rPr lang="en-US" altLang="zh-CN" sz="2000" dirty="0"/>
              <a:t>NGS</a:t>
            </a:r>
            <a:r>
              <a:rPr lang="zh-CN" altLang="en-US" sz="2000" dirty="0"/>
              <a:t>分析，认证产品的安全性和质量标准</a:t>
            </a:r>
          </a:p>
        </p:txBody>
      </p:sp>
      <p:sp>
        <p:nvSpPr>
          <p:cNvPr id="13" name="对角圆角矩形 12"/>
          <p:cNvSpPr/>
          <p:nvPr/>
        </p:nvSpPr>
        <p:spPr>
          <a:xfrm>
            <a:off x="895104" y="1597701"/>
            <a:ext cx="1900281" cy="508791"/>
          </a:xfrm>
          <a:prstGeom prst="round2DiagRect">
            <a:avLst>
              <a:gd name="adj1" fmla="val 30205"/>
              <a:gd name="adj2" fmla="val 0"/>
            </a:avLst>
          </a:prstGeom>
          <a:solidFill>
            <a:srgbClr val="4C86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a:solidFill>
                  <a:schemeClr val="bg1"/>
                </a:solidFill>
                <a:latin typeface="微软雅黑" panose="020B0503020204020204" charset="-122"/>
                <a:ea typeface="微软雅黑" panose="020B0503020204020204" charset="-122"/>
              </a:rPr>
              <a:t>权威</a:t>
            </a:r>
          </a:p>
        </p:txBody>
      </p:sp>
      <p:sp>
        <p:nvSpPr>
          <p:cNvPr id="14" name="对角圆角矩形 13"/>
          <p:cNvSpPr/>
          <p:nvPr/>
        </p:nvSpPr>
        <p:spPr>
          <a:xfrm>
            <a:off x="895104" y="3230252"/>
            <a:ext cx="1900281" cy="508791"/>
          </a:xfrm>
          <a:prstGeom prst="round2DiagRect">
            <a:avLst>
              <a:gd name="adj1" fmla="val 30205"/>
              <a:gd name="adj2" fmla="val 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a:solidFill>
                  <a:schemeClr val="bg1"/>
                </a:solidFill>
                <a:latin typeface="微软雅黑" panose="020B0503020204020204" charset="-122"/>
                <a:ea typeface="微软雅黑" panose="020B0503020204020204" charset="-122"/>
              </a:rPr>
              <a:t>专业</a:t>
            </a:r>
          </a:p>
        </p:txBody>
      </p:sp>
      <p:sp>
        <p:nvSpPr>
          <p:cNvPr id="15" name="对角圆角矩形 14"/>
          <p:cNvSpPr/>
          <p:nvPr/>
        </p:nvSpPr>
        <p:spPr>
          <a:xfrm>
            <a:off x="895104" y="4913262"/>
            <a:ext cx="1900281" cy="508791"/>
          </a:xfrm>
          <a:prstGeom prst="round2DiagRect">
            <a:avLst>
              <a:gd name="adj1" fmla="val 30205"/>
              <a:gd name="adj2" fmla="val 0"/>
            </a:avLst>
          </a:prstGeom>
          <a:solidFill>
            <a:srgbClr val="4C86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a:solidFill>
                  <a:schemeClr val="bg1"/>
                </a:solidFill>
                <a:latin typeface="微软雅黑" panose="020B0503020204020204" charset="-122"/>
                <a:ea typeface="微软雅黑" panose="020B0503020204020204" charset="-122"/>
              </a:rPr>
              <a:t>严谨</a:t>
            </a:r>
          </a:p>
        </p:txBody>
      </p:sp>
      <p:sp>
        <p:nvSpPr>
          <p:cNvPr id="16" name="TextBox 15"/>
          <p:cNvSpPr txBox="1"/>
          <p:nvPr/>
        </p:nvSpPr>
        <p:spPr>
          <a:xfrm>
            <a:off x="799122" y="5588819"/>
            <a:ext cx="5854870" cy="361125"/>
          </a:xfrm>
          <a:prstGeom prst="rect">
            <a:avLst/>
          </a:prstGeom>
          <a:noFill/>
        </p:spPr>
        <p:txBody>
          <a:bodyPr wrap="square" lIns="0" tIns="0" rIns="0" bIns="0" rtlCol="0">
            <a:spAutoFit/>
          </a:bodyPr>
          <a:lstStyle>
            <a:defPPr>
              <a:defRPr lang="zh-CN"/>
            </a:defPPr>
            <a:lvl1pPr defTabSz="1218565">
              <a:lnSpc>
                <a:spcPct val="130000"/>
              </a:lnSpc>
              <a:defRPr sz="1500">
                <a:solidFill>
                  <a:schemeClr val="tx1">
                    <a:lumMod val="65000"/>
                    <a:lumOff val="35000"/>
                  </a:schemeClr>
                </a:solidFill>
                <a:latin typeface="微软雅黑" panose="020B0503020204020204" charset="-122"/>
                <a:ea typeface="微软雅黑" panose="020B0503020204020204" charset="-122"/>
              </a:defRPr>
            </a:lvl1pPr>
          </a:lstStyle>
          <a:p>
            <a:r>
              <a:rPr lang="zh-CN" altLang="en-US" sz="2000" dirty="0"/>
              <a:t>每项认证至少需要</a:t>
            </a:r>
            <a:r>
              <a:rPr lang="en-US" altLang="zh-CN" sz="2000" dirty="0"/>
              <a:t>3</a:t>
            </a:r>
            <a:r>
              <a:rPr lang="zh-CN" altLang="en-US" sz="2000" dirty="0"/>
              <a:t>～</a:t>
            </a:r>
            <a:r>
              <a:rPr lang="en-US" altLang="zh-CN" sz="2000" dirty="0"/>
              <a:t>5</a:t>
            </a:r>
            <a:r>
              <a:rPr lang="zh-CN" altLang="en-US" sz="2000" dirty="0"/>
              <a:t>年的时间周期</a:t>
            </a:r>
          </a:p>
        </p:txBody>
      </p:sp>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422593">
            <a:off x="7877490" y="1328150"/>
            <a:ext cx="3034234" cy="228092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968081" y="4052540"/>
            <a:ext cx="2853052" cy="209366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5408" y="18385"/>
            <a:ext cx="937241" cy="1133760"/>
          </a:xfrm>
          <a:prstGeom prst="rect">
            <a:avLst/>
          </a:prstGeom>
        </p:spPr>
      </p:pic>
    </p:spTree>
    <p:extLst>
      <p:ext uri="{BB962C8B-B14F-4D97-AF65-F5344CB8AC3E}">
        <p14:creationId xmlns:p14="http://schemas.microsoft.com/office/powerpoint/2010/main" val="1467298266"/>
      </p:ext>
    </p:extLst>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300" y="1587316"/>
            <a:ext cx="9351364" cy="1154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cxnSp>
        <p:nvCxnSpPr>
          <p:cNvPr id="10" name="Straight Connector 9"/>
          <p:cNvCxnSpPr/>
          <p:nvPr/>
        </p:nvCxnSpPr>
        <p:spPr>
          <a:xfrm>
            <a:off x="4370174" y="1587316"/>
            <a:ext cx="0" cy="115214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29"/>
          <p:cNvGrpSpPr/>
          <p:nvPr/>
        </p:nvGrpSpPr>
        <p:grpSpPr>
          <a:xfrm>
            <a:off x="4589435" y="2120593"/>
            <a:ext cx="6290734" cy="369332"/>
            <a:chOff x="1292017" y="2005609"/>
            <a:chExt cx="1269437" cy="276999"/>
          </a:xfrm>
        </p:grpSpPr>
        <p:sp>
          <p:nvSpPr>
            <p:cNvPr id="12" name="Text Placeholder 3"/>
            <p:cNvSpPr txBox="1">
              <a:spLocks/>
            </p:cNvSpPr>
            <p:nvPr/>
          </p:nvSpPr>
          <p:spPr>
            <a:xfrm>
              <a:off x="1292017" y="2005609"/>
              <a:ext cx="310538" cy="23083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zh-CN" altLang="en-US" sz="2000" b="1" dirty="0">
                  <a:solidFill>
                    <a:schemeClr val="bg1"/>
                  </a:solidFill>
                </a:rPr>
                <a:t>免疫力调节剂</a:t>
              </a:r>
              <a:endParaRPr lang="en-US" sz="2000" b="1"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 name="Text Placeholder 3"/>
            <p:cNvSpPr txBox="1">
              <a:spLocks/>
            </p:cNvSpPr>
            <p:nvPr/>
          </p:nvSpPr>
          <p:spPr>
            <a:xfrm>
              <a:off x="1585257" y="2005609"/>
              <a:ext cx="976197" cy="27699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kumimoji="1" lang="zh-CN" altLang="en-US" sz="2400" dirty="0">
                  <a:solidFill>
                    <a:schemeClr val="bg1"/>
                  </a:solidFill>
                </a:rPr>
                <a:t>肠道癌细胞的抑制率</a:t>
              </a:r>
              <a:r>
                <a:rPr kumimoji="1" lang="en-US" altLang="zh-CN" sz="2400" dirty="0">
                  <a:solidFill>
                    <a:schemeClr val="bg1"/>
                  </a:solidFill>
                </a:rPr>
                <a:t>50.5%</a:t>
              </a:r>
            </a:p>
          </p:txBody>
        </p:sp>
      </p:grpSp>
      <p:sp>
        <p:nvSpPr>
          <p:cNvPr id="14" name="Text Placeholder 3"/>
          <p:cNvSpPr txBox="1">
            <a:spLocks/>
          </p:cNvSpPr>
          <p:nvPr/>
        </p:nvSpPr>
        <p:spPr>
          <a:xfrm>
            <a:off x="2090138" y="2001674"/>
            <a:ext cx="2178850" cy="430887"/>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zh-CN" altLang="en-US" dirty="0">
                <a:solidFill>
                  <a:schemeClr val="bg1"/>
                </a:solidFill>
              </a:rPr>
              <a:t>两歧双歧杆菌</a:t>
            </a:r>
            <a:endParaRPr lang="en-SG" altLang="zh-CN" dirty="0">
              <a:solidFill>
                <a:schemeClr val="bg1"/>
              </a:solidFill>
            </a:endParaRPr>
          </a:p>
        </p:txBody>
      </p:sp>
      <p:sp>
        <p:nvSpPr>
          <p:cNvPr id="6" name="Pentagon 5"/>
          <p:cNvSpPr/>
          <p:nvPr/>
        </p:nvSpPr>
        <p:spPr>
          <a:xfrm>
            <a:off x="872966" y="1599275"/>
            <a:ext cx="1226263" cy="1152140"/>
          </a:xfrm>
          <a:prstGeom prst="homePlate">
            <a:avLst>
              <a:gd name="adj" fmla="val 3573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 name="Rectangle 22"/>
          <p:cNvSpPr/>
          <p:nvPr/>
        </p:nvSpPr>
        <p:spPr>
          <a:xfrm>
            <a:off x="1564250" y="3325773"/>
            <a:ext cx="9463414" cy="11428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cxnSp>
        <p:nvCxnSpPr>
          <p:cNvPr id="25" name="Straight Connector 24"/>
          <p:cNvCxnSpPr/>
          <p:nvPr/>
        </p:nvCxnSpPr>
        <p:spPr>
          <a:xfrm>
            <a:off x="4370174" y="3312521"/>
            <a:ext cx="0" cy="115214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
          <p:cNvSpPr txBox="1">
            <a:spLocks/>
          </p:cNvSpPr>
          <p:nvPr/>
        </p:nvSpPr>
        <p:spPr>
          <a:xfrm>
            <a:off x="4589435" y="3766752"/>
            <a:ext cx="2483619" cy="307777"/>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kumimoji="1" lang="zh-CN" altLang="en-US" sz="2000" b="1" dirty="0">
                <a:solidFill>
                  <a:schemeClr val="bg1"/>
                </a:solidFill>
              </a:rPr>
              <a:t>病原体控制剂</a:t>
            </a:r>
            <a:endParaRPr lang="en-US" sz="2000" b="1"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 name="Text Placeholder 3"/>
          <p:cNvSpPr txBox="1">
            <a:spLocks/>
          </p:cNvSpPr>
          <p:nvPr/>
        </p:nvSpPr>
        <p:spPr>
          <a:xfrm>
            <a:off x="2140759" y="3699174"/>
            <a:ext cx="2024047" cy="430887"/>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zh-CN" altLang="en-US" dirty="0">
                <a:solidFill>
                  <a:schemeClr val="bg1"/>
                </a:solidFill>
              </a:rPr>
              <a:t>长双歧杆菌</a:t>
            </a:r>
            <a:endParaRPr lang="en-US" sz="3200"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 name="Pentagon 23"/>
          <p:cNvSpPr/>
          <p:nvPr/>
        </p:nvSpPr>
        <p:spPr>
          <a:xfrm>
            <a:off x="872966" y="3316478"/>
            <a:ext cx="1226263" cy="1152140"/>
          </a:xfrm>
          <a:prstGeom prst="homePlate">
            <a:avLst>
              <a:gd name="adj" fmla="val 3573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5" name="Rectangle 44"/>
          <p:cNvSpPr/>
          <p:nvPr/>
        </p:nvSpPr>
        <p:spPr>
          <a:xfrm>
            <a:off x="1594378" y="5014724"/>
            <a:ext cx="9433286" cy="1164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cxnSp>
        <p:nvCxnSpPr>
          <p:cNvPr id="47" name="Straight Connector 46"/>
          <p:cNvCxnSpPr/>
          <p:nvPr/>
        </p:nvCxnSpPr>
        <p:spPr>
          <a:xfrm>
            <a:off x="4370174" y="5042443"/>
            <a:ext cx="0" cy="115214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 Placeholder 3"/>
          <p:cNvSpPr txBox="1">
            <a:spLocks/>
          </p:cNvSpPr>
          <p:nvPr/>
        </p:nvSpPr>
        <p:spPr>
          <a:xfrm>
            <a:off x="4591030" y="5472319"/>
            <a:ext cx="1760952" cy="307777"/>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kumimoji="1" lang="zh-CN" altLang="en-US" sz="2000" b="1" dirty="0">
                <a:solidFill>
                  <a:schemeClr val="bg1"/>
                </a:solidFill>
              </a:rPr>
              <a:t>过敏抑制剂</a:t>
            </a:r>
            <a:endParaRPr lang="en-US" sz="2000" b="1"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51" name="Text Placeholder 3"/>
          <p:cNvSpPr txBox="1">
            <a:spLocks/>
          </p:cNvSpPr>
          <p:nvPr/>
        </p:nvSpPr>
        <p:spPr>
          <a:xfrm>
            <a:off x="1933198" y="5410765"/>
            <a:ext cx="2284379" cy="430887"/>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zh-CN" altLang="en-US" dirty="0">
                <a:solidFill>
                  <a:schemeClr val="bg1"/>
                </a:solidFill>
              </a:rPr>
              <a:t>乳双歧杆菌</a:t>
            </a:r>
            <a:r>
              <a:rPr lang="en-SG" dirty="0">
                <a:solidFill>
                  <a:schemeClr val="bg1"/>
                </a:solidFill>
              </a:rPr>
              <a:t>  </a:t>
            </a:r>
            <a:endParaRPr lang="en-US" sz="3200"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6" name="Pentagon 45"/>
          <p:cNvSpPr/>
          <p:nvPr/>
        </p:nvSpPr>
        <p:spPr>
          <a:xfrm>
            <a:off x="872966" y="5055695"/>
            <a:ext cx="1226263" cy="1152140"/>
          </a:xfrm>
          <a:prstGeom prst="homePlate">
            <a:avLst>
              <a:gd name="adj" fmla="val 35732"/>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52" name="组合 33">
            <a:extLst>
              <a:ext uri="{FF2B5EF4-FFF2-40B4-BE49-F238E27FC236}">
                <a16:creationId xmlns:a16="http://schemas.microsoft.com/office/drawing/2014/main" xmlns="" id="{2CB8CBE4-523F-4E46-81C5-3E2F6C0E7FCA}"/>
              </a:ext>
            </a:extLst>
          </p:cNvPr>
          <p:cNvGrpSpPr/>
          <p:nvPr/>
        </p:nvGrpSpPr>
        <p:grpSpPr>
          <a:xfrm>
            <a:off x="232129" y="205777"/>
            <a:ext cx="527931" cy="528122"/>
            <a:chOff x="406574" y="236732"/>
            <a:chExt cx="612048" cy="593261"/>
          </a:xfrm>
        </p:grpSpPr>
        <p:sp>
          <p:nvSpPr>
            <p:cNvPr id="53" name="矩形 34">
              <a:extLst>
                <a:ext uri="{FF2B5EF4-FFF2-40B4-BE49-F238E27FC236}">
                  <a16:creationId xmlns:a16="http://schemas.microsoft.com/office/drawing/2014/main" xmlns="" id="{FC9F977E-BC29-4AD4-8154-A9CD4D2956ED}"/>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35">
              <a:extLst>
                <a:ext uri="{FF2B5EF4-FFF2-40B4-BE49-F238E27FC236}">
                  <a16:creationId xmlns:a16="http://schemas.microsoft.com/office/drawing/2014/main" xmlns="" id="{A4ABA432-D2B5-4E58-B9B9-7148D8FC97F3}"/>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标题 1">
            <a:extLst>
              <a:ext uri="{FF2B5EF4-FFF2-40B4-BE49-F238E27FC236}">
                <a16:creationId xmlns:a16="http://schemas.microsoft.com/office/drawing/2014/main" xmlns="" id="{1AF2B38C-0D30-4C08-BE04-E2E00F3BD21F}"/>
              </a:ext>
            </a:extLst>
          </p:cNvPr>
          <p:cNvSpPr txBox="1"/>
          <p:nvPr/>
        </p:nvSpPr>
        <p:spPr>
          <a:xfrm>
            <a:off x="1142490" y="265456"/>
            <a:ext cx="8885716"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pc="300" dirty="0"/>
              <a:t>其中三</a:t>
            </a:r>
            <a:r>
              <a:rPr lang="zh-CN" altLang="en-US" spc="300" dirty="0" smtClean="0"/>
              <a:t>株优质双歧</a:t>
            </a:r>
            <a:r>
              <a:rPr lang="zh-CN" altLang="en-US" spc="300" dirty="0"/>
              <a:t>杆菌是</a:t>
            </a:r>
            <a:r>
              <a:rPr lang="zh-CN" altLang="en-US" spc="300" dirty="0" smtClean="0"/>
              <a:t>我们自主</a:t>
            </a:r>
            <a:r>
              <a:rPr lang="zh-CN" altLang="en-US" spc="300" dirty="0"/>
              <a:t>研发</a:t>
            </a:r>
            <a:r>
              <a:rPr lang="zh-CN" altLang="en-US" spc="300" dirty="0" smtClean="0"/>
              <a:t>生产：</a:t>
            </a:r>
            <a:endParaRPr lang="zh-CN" altLang="en-US" spc="300" dirty="0"/>
          </a:p>
        </p:txBody>
      </p:sp>
      <p:cxnSp>
        <p:nvCxnSpPr>
          <p:cNvPr id="56" name="直接连接符 32">
            <a:extLst>
              <a:ext uri="{FF2B5EF4-FFF2-40B4-BE49-F238E27FC236}">
                <a16:creationId xmlns:a16="http://schemas.microsoft.com/office/drawing/2014/main" xmlns="" id="{12E15CB6-44D8-42DA-9BB7-19DC883E0CEC}"/>
              </a:ext>
            </a:extLst>
          </p:cNvPr>
          <p:cNvCxnSpPr/>
          <p:nvPr/>
        </p:nvCxnSpPr>
        <p:spPr>
          <a:xfrm flipV="1">
            <a:off x="957389" y="875002"/>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63" name="Picture 62">
            <a:extLst>
              <a:ext uri="{FF2B5EF4-FFF2-40B4-BE49-F238E27FC236}">
                <a16:creationId xmlns:a16="http://schemas.microsoft.com/office/drawing/2014/main" xmlns="" id="{1FDC8898-5112-4AC5-A1AB-3F7E8F705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pic>
        <p:nvPicPr>
          <p:cNvPr id="8" name="Picture 7">
            <a:extLst>
              <a:ext uri="{FF2B5EF4-FFF2-40B4-BE49-F238E27FC236}">
                <a16:creationId xmlns:a16="http://schemas.microsoft.com/office/drawing/2014/main" xmlns="" id="{4355888A-3644-4262-BD8A-5837F0FF7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63" y="1440729"/>
            <a:ext cx="1437210" cy="1445517"/>
          </a:xfrm>
          <a:prstGeom prst="rect">
            <a:avLst/>
          </a:prstGeom>
        </p:spPr>
      </p:pic>
      <p:pic>
        <p:nvPicPr>
          <p:cNvPr id="15" name="Picture 14">
            <a:extLst>
              <a:ext uri="{FF2B5EF4-FFF2-40B4-BE49-F238E27FC236}">
                <a16:creationId xmlns:a16="http://schemas.microsoft.com/office/drawing/2014/main" xmlns="" id="{27F0839E-FB9B-48B5-9F42-4580E92AA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63" y="3140572"/>
            <a:ext cx="1484995" cy="1484995"/>
          </a:xfrm>
          <a:prstGeom prst="rect">
            <a:avLst/>
          </a:prstGeom>
        </p:spPr>
      </p:pic>
      <p:pic>
        <p:nvPicPr>
          <p:cNvPr id="17" name="Picture 16">
            <a:extLst>
              <a:ext uri="{FF2B5EF4-FFF2-40B4-BE49-F238E27FC236}">
                <a16:creationId xmlns:a16="http://schemas.microsoft.com/office/drawing/2014/main" xmlns="" id="{BE46C0E2-3EAD-4838-9AE4-6C2A9EF881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777" y="4888100"/>
            <a:ext cx="1472196" cy="1476218"/>
          </a:xfrm>
          <a:prstGeom prst="rect">
            <a:avLst/>
          </a:prstGeom>
        </p:spPr>
      </p:pic>
      <p:sp>
        <p:nvSpPr>
          <p:cNvPr id="4" name="矩形 3"/>
          <p:cNvSpPr/>
          <p:nvPr/>
        </p:nvSpPr>
        <p:spPr>
          <a:xfrm>
            <a:off x="6747891" y="3688278"/>
            <a:ext cx="3728176" cy="461665"/>
          </a:xfrm>
          <a:prstGeom prst="rect">
            <a:avLst/>
          </a:prstGeom>
        </p:spPr>
        <p:txBody>
          <a:bodyPr wrap="square">
            <a:spAutoFit/>
          </a:bodyPr>
          <a:lstStyle/>
          <a:p>
            <a:r>
              <a:rPr kumimoji="1" lang="zh-CN" altLang="en-US" sz="2400" dirty="0">
                <a:solidFill>
                  <a:schemeClr val="bg1"/>
                </a:solidFill>
              </a:rPr>
              <a:t>轮状病毒的抑制率</a:t>
            </a:r>
            <a:r>
              <a:rPr kumimoji="1" lang="en-US" altLang="zh-CN" sz="2400" dirty="0">
                <a:solidFill>
                  <a:schemeClr val="bg1"/>
                </a:solidFill>
              </a:rPr>
              <a:t>99%</a:t>
            </a:r>
          </a:p>
        </p:txBody>
      </p:sp>
      <p:sp>
        <p:nvSpPr>
          <p:cNvPr id="7" name="矩形 6"/>
          <p:cNvSpPr/>
          <p:nvPr/>
        </p:nvSpPr>
        <p:spPr>
          <a:xfrm>
            <a:off x="6747891" y="5395374"/>
            <a:ext cx="3212739" cy="461665"/>
          </a:xfrm>
          <a:prstGeom prst="rect">
            <a:avLst/>
          </a:prstGeom>
        </p:spPr>
        <p:txBody>
          <a:bodyPr wrap="none">
            <a:spAutoFit/>
          </a:bodyPr>
          <a:lstStyle/>
          <a:p>
            <a:pPr algn="just"/>
            <a:r>
              <a:rPr kumimoji="1" lang="zh-CN" altLang="en-US" sz="2400" dirty="0">
                <a:solidFill>
                  <a:schemeClr val="bg1"/>
                </a:solidFill>
              </a:rPr>
              <a:t>过敏性反应降低</a:t>
            </a:r>
            <a:r>
              <a:rPr kumimoji="1" lang="en-US" altLang="zh-CN" sz="2400" dirty="0">
                <a:solidFill>
                  <a:schemeClr val="bg1"/>
                </a:solidFill>
              </a:rPr>
              <a:t>50.8%</a:t>
            </a:r>
            <a:endParaRPr lang="en-US" altLang="zh-CN" sz="2400"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574888"/>
          </a:xfrm>
          <a:prstGeom prst="rect">
            <a:avLst/>
          </a:prstGeom>
        </p:spPr>
      </p:pic>
      <p:sp>
        <p:nvSpPr>
          <p:cNvPr id="17" name="矩形 16"/>
          <p:cNvSpPr/>
          <p:nvPr/>
        </p:nvSpPr>
        <p:spPr>
          <a:xfrm>
            <a:off x="6158587" y="3916342"/>
            <a:ext cx="5516739" cy="2756869"/>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18" name="组合 17"/>
          <p:cNvGrpSpPr/>
          <p:nvPr/>
        </p:nvGrpSpPr>
        <p:grpSpPr>
          <a:xfrm>
            <a:off x="7329479" y="3622881"/>
            <a:ext cx="2740495" cy="1262158"/>
            <a:chOff x="1242523" y="1373932"/>
            <a:chExt cx="1523692" cy="1225151"/>
          </a:xfrm>
        </p:grpSpPr>
        <p:sp>
          <p:nvSpPr>
            <p:cNvPr id="19" name="椭圆 18"/>
            <p:cNvSpPr/>
            <p:nvPr/>
          </p:nvSpPr>
          <p:spPr>
            <a:xfrm>
              <a:off x="1337551" y="1373932"/>
              <a:ext cx="1287088" cy="1225151"/>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4C86AE"/>
                </a:solidFill>
                <a:latin typeface="Impact" panose="020B0806030902050204" pitchFamily="34" charset="0"/>
              </a:endParaRPr>
            </a:p>
          </p:txBody>
        </p:sp>
        <p:sp>
          <p:nvSpPr>
            <p:cNvPr id="20" name="矩形 19"/>
            <p:cNvSpPr/>
            <p:nvPr/>
          </p:nvSpPr>
          <p:spPr>
            <a:xfrm>
              <a:off x="1242523" y="1707654"/>
              <a:ext cx="1523692" cy="484636"/>
            </a:xfrm>
            <a:prstGeom prst="rect">
              <a:avLst/>
            </a:prstGeom>
          </p:spPr>
          <p:txBody>
            <a:bodyPr wrap="none">
              <a:spAutoFit/>
            </a:bodyPr>
            <a:lstStyle/>
            <a:p>
              <a:pPr algn="ctr"/>
              <a:r>
                <a:rPr lang="zh-CN" altLang="en-US" sz="3600" dirty="0" smtClean="0">
                  <a:solidFill>
                    <a:srgbClr val="4C86AE"/>
                  </a:solidFill>
                  <a:latin typeface="Impact" panose="020B0806030902050204" pitchFamily="34" charset="0"/>
                </a:rPr>
                <a:t>菌株来源</a:t>
              </a:r>
              <a:endParaRPr lang="zh-CN" altLang="en-US" sz="3600" dirty="0">
                <a:solidFill>
                  <a:srgbClr val="4C86AE"/>
                </a:solidFill>
                <a:latin typeface="Impact" panose="020B0806030902050204" pitchFamily="34" charset="0"/>
              </a:endParaRPr>
            </a:p>
          </p:txBody>
        </p:sp>
      </p:grpSp>
      <p:sp>
        <p:nvSpPr>
          <p:cNvPr id="22" name="TextBox 21"/>
          <p:cNvSpPr txBox="1"/>
          <p:nvPr/>
        </p:nvSpPr>
        <p:spPr>
          <a:xfrm>
            <a:off x="6531435" y="5039274"/>
            <a:ext cx="5143891" cy="584775"/>
          </a:xfrm>
          <a:prstGeom prst="rect">
            <a:avLst/>
          </a:prstGeom>
          <a:noFill/>
        </p:spPr>
        <p:txBody>
          <a:bodyPr wrap="square" rtlCol="0">
            <a:spAutoFit/>
          </a:bodyPr>
          <a:lstStyle/>
          <a:p>
            <a:r>
              <a:rPr lang="zh-CN" altLang="en-US" sz="3200" b="1" dirty="0" smtClean="0">
                <a:solidFill>
                  <a:schemeClr val="bg1"/>
                </a:solidFill>
                <a:latin typeface="微软雅黑" panose="020B0503020204020204" charset="-122"/>
                <a:ea typeface="微软雅黑" panose="020B0503020204020204" charset="-122"/>
              </a:rPr>
              <a:t>母乳喂养的健康婴儿肠道</a:t>
            </a:r>
            <a:endParaRPr lang="zh-CN" altLang="en-US" sz="3200" b="1" dirty="0">
              <a:solidFill>
                <a:schemeClr val="bg1"/>
              </a:solidFill>
              <a:latin typeface="微软雅黑" panose="020B0503020204020204" charset="-122"/>
              <a:ea typeface="微软雅黑" panose="020B0503020204020204" charset="-122"/>
            </a:endParaRPr>
          </a:p>
        </p:txBody>
      </p:sp>
      <p:sp>
        <p:nvSpPr>
          <p:cNvPr id="25" name="TextBox 24"/>
          <p:cNvSpPr txBox="1"/>
          <p:nvPr/>
        </p:nvSpPr>
        <p:spPr>
          <a:xfrm>
            <a:off x="413235" y="4728094"/>
            <a:ext cx="5332118" cy="1800483"/>
          </a:xfrm>
          <a:prstGeom prst="rect">
            <a:avLst/>
          </a:prstGeom>
          <a:noFill/>
        </p:spPr>
        <p:txBody>
          <a:bodyPr wrap="square" lIns="91431" tIns="45715" rIns="91431" bIns="45715">
            <a:spAutoFit/>
          </a:bodyPr>
          <a:lstStyle/>
          <a:p>
            <a:pPr fontAlgn="base">
              <a:lnSpc>
                <a:spcPct val="150000"/>
              </a:lnSpc>
              <a:spcBef>
                <a:spcPct val="0"/>
              </a:spcBef>
              <a:spcAft>
                <a:spcPct val="0"/>
              </a:spcAft>
              <a:buFont typeface="Arial" panose="020B0604020202020204" pitchFamily="34" charset="0"/>
              <a:buNone/>
              <a:defRPr/>
            </a:pPr>
            <a:r>
              <a:rPr lang="en-US" altLang="zh-CN" spc="300" dirty="0" smtClean="0">
                <a:solidFill>
                  <a:srgbClr val="4C86AE"/>
                </a:solidFill>
                <a:latin typeface="+mn-ea"/>
              </a:rPr>
              <a:t>30</a:t>
            </a:r>
            <a:r>
              <a:rPr lang="zh-CN" altLang="en-US" spc="300" dirty="0" smtClean="0">
                <a:solidFill>
                  <a:srgbClr val="4C86AE"/>
                </a:solidFill>
                <a:latin typeface="+mn-ea"/>
              </a:rPr>
              <a:t>年前由池根亿、朴明洙等多位国际微生物组专家在母乳喂养的健康婴儿肠道中挑选的优质双歧杆菌，进行了大量的研究与临床，被认定为</a:t>
            </a:r>
            <a:r>
              <a:rPr lang="zh-CN" altLang="en-US" sz="2000" spc="300" dirty="0" smtClean="0">
                <a:solidFill>
                  <a:schemeClr val="accent1">
                    <a:lumMod val="50000"/>
                  </a:schemeClr>
                </a:solidFill>
                <a:latin typeface="+mn-ea"/>
              </a:rPr>
              <a:t>“人体来源的功效型菌株”</a:t>
            </a:r>
            <a:endParaRPr lang="zh-CN" altLang="en-US" sz="2000" spc="300" dirty="0">
              <a:solidFill>
                <a:schemeClr val="accent1">
                  <a:lumMod val="50000"/>
                </a:schemeClr>
              </a:solidFill>
              <a:latin typeface="+mn-ea"/>
            </a:endParaRPr>
          </a:p>
        </p:txBody>
      </p:sp>
    </p:spTree>
    <p:extLst>
      <p:ext uri="{BB962C8B-B14F-4D97-AF65-F5344CB8AC3E}">
        <p14:creationId xmlns:p14="http://schemas.microsoft.com/office/powerpoint/2010/main" val="12974097"/>
      </p:ext>
    </p:extLst>
  </p:cSld>
  <p:clrMapOvr>
    <a:masterClrMapping/>
  </p:clrMapOvr>
  <mc:AlternateContent xmlns:mc="http://schemas.openxmlformats.org/markup-compatibility/2006">
    <mc:Choice xmlns:p14="http://schemas.microsoft.com/office/powerpoint/2010/main" Requires="p14">
      <p:transition spd="slow" p14:dur="1600" advTm="1406">
        <p14:prism isInverted="1"/>
      </p:transition>
    </mc:Choice>
    <mc:Fallback>
      <p:transition spd="slow" advTm="1406">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ctangular Callout 228"/>
          <p:cNvSpPr/>
          <p:nvPr/>
        </p:nvSpPr>
        <p:spPr>
          <a:xfrm>
            <a:off x="6470197" y="1329507"/>
            <a:ext cx="1891224" cy="1389580"/>
          </a:xfrm>
          <a:prstGeom prst="wedgeRectCallout">
            <a:avLst>
              <a:gd name="adj1" fmla="val -30714"/>
              <a:gd name="adj2" fmla="val 77460"/>
            </a:avLst>
          </a:pr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accent1">
                  <a:lumMod val="75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8" name="Rectangular Callout 227"/>
          <p:cNvSpPr/>
          <p:nvPr/>
        </p:nvSpPr>
        <p:spPr>
          <a:xfrm rot="10800000">
            <a:off x="3126670" y="4884140"/>
            <a:ext cx="2824869" cy="1609691"/>
          </a:xfrm>
          <a:prstGeom prst="wedgeRectCallout">
            <a:avLst>
              <a:gd name="adj1" fmla="val -30714"/>
              <a:gd name="adj2" fmla="val 77460"/>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accent1">
                  <a:lumMod val="75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232" name="Group 231"/>
          <p:cNvGrpSpPr/>
          <p:nvPr/>
        </p:nvGrpSpPr>
        <p:grpSpPr>
          <a:xfrm>
            <a:off x="1431923" y="3122457"/>
            <a:ext cx="2310560" cy="917571"/>
            <a:chOff x="1185155" y="2341843"/>
            <a:chExt cx="1732920" cy="688178"/>
          </a:xfrm>
        </p:grpSpPr>
        <p:sp>
          <p:nvSpPr>
            <p:cNvPr id="2084" name="Freeform 36"/>
            <p:cNvSpPr>
              <a:spLocks/>
            </p:cNvSpPr>
            <p:nvPr/>
          </p:nvSpPr>
          <p:spPr bwMode="auto">
            <a:xfrm rot="5400000">
              <a:off x="2607246"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72" name="Group 71"/>
            <p:cNvGrpSpPr/>
            <p:nvPr/>
          </p:nvGrpSpPr>
          <p:grpSpPr>
            <a:xfrm rot="5400000">
              <a:off x="2039780" y="2480127"/>
              <a:ext cx="444754" cy="247916"/>
              <a:chOff x="1795463" y="1947863"/>
              <a:chExt cx="566738" cy="315913"/>
            </a:xfrm>
          </p:grpSpPr>
          <p:sp>
            <p:nvSpPr>
              <p:cNvPr id="2085" name="Freeform 37"/>
              <p:cNvSpPr>
                <a:spLocks/>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96" name="Rectangle 48"/>
              <p:cNvSpPr>
                <a:spLocks noChangeArrowheads="1"/>
              </p:cNvSpPr>
              <p:nvPr/>
            </p:nvSpPr>
            <p:spPr bwMode="auto">
              <a:xfrm>
                <a:off x="1941513" y="2078038"/>
                <a:ext cx="420688"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73" name="Group 72"/>
            <p:cNvGrpSpPr/>
            <p:nvPr/>
          </p:nvGrpSpPr>
          <p:grpSpPr>
            <a:xfrm rot="5400000">
              <a:off x="2349364" y="2531828"/>
              <a:ext cx="325156" cy="264111"/>
              <a:chOff x="1947863" y="1619250"/>
              <a:chExt cx="414338" cy="336550"/>
            </a:xfrm>
          </p:grpSpPr>
          <p:sp>
            <p:nvSpPr>
              <p:cNvPr id="2086" name="Freeform 38"/>
              <p:cNvSpPr>
                <a:spLocks/>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97" name="Rectangle 49"/>
              <p:cNvSpPr>
                <a:spLocks noChangeArrowheads="1"/>
              </p:cNvSpPr>
              <p:nvPr/>
            </p:nvSpPr>
            <p:spPr bwMode="auto">
              <a:xfrm>
                <a:off x="2109788" y="1760538"/>
                <a:ext cx="252413" cy="53975"/>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71" name="Group 70"/>
            <p:cNvGrpSpPr/>
            <p:nvPr/>
          </p:nvGrpSpPr>
          <p:grpSpPr>
            <a:xfrm rot="5400000">
              <a:off x="1768817" y="2472030"/>
              <a:ext cx="484620" cy="224246"/>
              <a:chOff x="1744663" y="2282825"/>
              <a:chExt cx="617538" cy="285750"/>
            </a:xfrm>
          </p:grpSpPr>
          <p:sp>
            <p:nvSpPr>
              <p:cNvPr id="2087" name="Freeform 39"/>
              <p:cNvSpPr>
                <a:spLocks/>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98" name="Rectangle 50"/>
              <p:cNvSpPr>
                <a:spLocks noChangeArrowheads="1"/>
              </p:cNvSpPr>
              <p:nvPr/>
            </p:nvSpPr>
            <p:spPr bwMode="auto">
              <a:xfrm>
                <a:off x="1881188" y="2403475"/>
                <a:ext cx="481013"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70" name="Group 69"/>
            <p:cNvGrpSpPr/>
            <p:nvPr/>
          </p:nvGrpSpPr>
          <p:grpSpPr>
            <a:xfrm rot="5400000">
              <a:off x="1527752" y="2491339"/>
              <a:ext cx="469670" cy="200576"/>
              <a:chOff x="1763713" y="2614613"/>
              <a:chExt cx="598488" cy="255588"/>
            </a:xfrm>
          </p:grpSpPr>
          <p:sp>
            <p:nvSpPr>
              <p:cNvPr id="2093" name="Freeform 45"/>
              <p:cNvSpPr>
                <a:spLocks/>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99" name="Rectangle 51"/>
              <p:cNvSpPr>
                <a:spLocks noChangeArrowheads="1"/>
              </p:cNvSpPr>
              <p:nvPr/>
            </p:nvSpPr>
            <p:spPr bwMode="auto">
              <a:xfrm>
                <a:off x="1881188" y="2719388"/>
                <a:ext cx="481013"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69" name="Group 68"/>
            <p:cNvGrpSpPr/>
            <p:nvPr/>
          </p:nvGrpSpPr>
          <p:grpSpPr>
            <a:xfrm rot="5400000">
              <a:off x="1303507" y="2543663"/>
              <a:ext cx="399905" cy="165693"/>
              <a:chOff x="1852613" y="2967038"/>
              <a:chExt cx="509588" cy="211138"/>
            </a:xfrm>
          </p:grpSpPr>
          <p:sp>
            <p:nvSpPr>
              <p:cNvPr id="2094" name="Freeform 46"/>
              <p:cNvSpPr>
                <a:spLocks/>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0" name="Rectangle 52"/>
              <p:cNvSpPr>
                <a:spLocks noChangeArrowheads="1"/>
              </p:cNvSpPr>
              <p:nvPr/>
            </p:nvSpPr>
            <p:spPr bwMode="auto">
              <a:xfrm>
                <a:off x="1941513" y="3040063"/>
                <a:ext cx="420688"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68" name="Group 67"/>
            <p:cNvGrpSpPr/>
            <p:nvPr/>
          </p:nvGrpSpPr>
          <p:grpSpPr>
            <a:xfrm rot="5400000">
              <a:off x="1123488" y="2626510"/>
              <a:ext cx="261620" cy="138285"/>
              <a:chOff x="2028826" y="3302000"/>
              <a:chExt cx="333375" cy="176213"/>
            </a:xfrm>
          </p:grpSpPr>
          <p:sp>
            <p:nvSpPr>
              <p:cNvPr id="2092" name="Freeform 44"/>
              <p:cNvSpPr>
                <a:spLocks/>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1" name="Rectangle 53"/>
              <p:cNvSpPr>
                <a:spLocks noChangeArrowheads="1"/>
              </p:cNvSpPr>
              <p:nvPr/>
            </p:nvSpPr>
            <p:spPr bwMode="auto">
              <a:xfrm>
                <a:off x="2092326" y="3357563"/>
                <a:ext cx="269875"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grpSp>
        <p:nvGrpSpPr>
          <p:cNvPr id="231" name="Group 230"/>
          <p:cNvGrpSpPr/>
          <p:nvPr/>
        </p:nvGrpSpPr>
        <p:grpSpPr>
          <a:xfrm>
            <a:off x="986753" y="3624759"/>
            <a:ext cx="2305576" cy="884068"/>
            <a:chOff x="851278" y="2718569"/>
            <a:chExt cx="1729182" cy="663051"/>
          </a:xfrm>
        </p:grpSpPr>
        <p:sp>
          <p:nvSpPr>
            <p:cNvPr id="2095" name="Freeform 47"/>
            <p:cNvSpPr>
              <a:spLocks/>
            </p:cNvSpPr>
            <p:nvPr/>
          </p:nvSpPr>
          <p:spPr bwMode="auto">
            <a:xfrm rot="5400000">
              <a:off x="850656" y="2719191"/>
              <a:ext cx="311452" cy="310207"/>
            </a:xfrm>
            <a:custGeom>
              <a:avLst/>
              <a:gdLst/>
              <a:ahLst/>
              <a:cxnLst>
                <a:cxn ang="0">
                  <a:pos x="0" y="79"/>
                </a:cxn>
                <a:cxn ang="0">
                  <a:pos x="24" y="23"/>
                </a:cxn>
                <a:cxn ang="0">
                  <a:pos x="79" y="0"/>
                </a:cxn>
                <a:cxn ang="0">
                  <a:pos x="135" y="23"/>
                </a:cxn>
                <a:cxn ang="0">
                  <a:pos x="158" y="79"/>
                </a:cxn>
                <a:cxn ang="0">
                  <a:pos x="135" y="135"/>
                </a:cxn>
                <a:cxn ang="0">
                  <a:pos x="79" y="158"/>
                </a:cxn>
                <a:cxn ang="0">
                  <a:pos x="24" y="135"/>
                </a:cxn>
                <a:cxn ang="0">
                  <a:pos x="0" y="79"/>
                </a:cxn>
              </a:cxnLst>
              <a:rect l="0" t="0" r="r" b="b"/>
              <a:pathLst>
                <a:path w="158" h="158">
                  <a:moveTo>
                    <a:pt x="0" y="79"/>
                  </a:moveTo>
                  <a:cubicBezTo>
                    <a:pt x="0" y="57"/>
                    <a:pt x="8" y="39"/>
                    <a:pt x="24" y="23"/>
                  </a:cubicBezTo>
                  <a:cubicBezTo>
                    <a:pt x="39" y="8"/>
                    <a:pt x="58" y="0"/>
                    <a:pt x="79" y="0"/>
                  </a:cubicBezTo>
                  <a:cubicBezTo>
                    <a:pt x="101" y="0"/>
                    <a:pt x="120" y="8"/>
                    <a:pt x="135" y="23"/>
                  </a:cubicBez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63" name="Group 62"/>
            <p:cNvGrpSpPr/>
            <p:nvPr/>
          </p:nvGrpSpPr>
          <p:grpSpPr>
            <a:xfrm rot="5400000">
              <a:off x="2063451" y="3015353"/>
              <a:ext cx="397412" cy="165693"/>
              <a:chOff x="2387601" y="2000250"/>
              <a:chExt cx="506412" cy="211138"/>
            </a:xfrm>
          </p:grpSpPr>
          <p:sp>
            <p:nvSpPr>
              <p:cNvPr id="2089" name="Freeform 41"/>
              <p:cNvSpPr>
                <a:spLocks/>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2" name="Rectangle 54"/>
              <p:cNvSpPr>
                <a:spLocks noChangeArrowheads="1"/>
              </p:cNvSpPr>
              <p:nvPr/>
            </p:nvSpPr>
            <p:spPr bwMode="auto">
              <a:xfrm>
                <a:off x="2387601" y="2078038"/>
                <a:ext cx="422275"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62" name="Group 61"/>
            <p:cNvGrpSpPr/>
            <p:nvPr/>
          </p:nvGrpSpPr>
          <p:grpSpPr>
            <a:xfrm rot="5400000">
              <a:off x="2381754" y="2961161"/>
              <a:ext cx="260374" cy="137039"/>
              <a:chOff x="2387601" y="1700213"/>
              <a:chExt cx="331788" cy="174625"/>
            </a:xfrm>
          </p:grpSpPr>
          <p:sp>
            <p:nvSpPr>
              <p:cNvPr id="2088" name="Freeform 40"/>
              <p:cNvSpPr>
                <a:spLocks/>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3" name="Rectangle 55"/>
              <p:cNvSpPr>
                <a:spLocks noChangeArrowheads="1"/>
              </p:cNvSpPr>
              <p:nvPr/>
            </p:nvSpPr>
            <p:spPr bwMode="auto">
              <a:xfrm>
                <a:off x="2387601" y="1760538"/>
                <a:ext cx="254000" cy="53975"/>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64" name="Group 63"/>
            <p:cNvGrpSpPr/>
            <p:nvPr/>
          </p:nvGrpSpPr>
          <p:grpSpPr>
            <a:xfrm rot="5400000">
              <a:off x="1776292" y="3033417"/>
              <a:ext cx="468424" cy="200576"/>
              <a:chOff x="2387601" y="2298700"/>
              <a:chExt cx="596900" cy="255588"/>
            </a:xfrm>
          </p:grpSpPr>
          <p:sp>
            <p:nvSpPr>
              <p:cNvPr id="2082" name="Freeform 34"/>
              <p:cNvSpPr>
                <a:spLocks/>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4" name="Rectangle 56"/>
              <p:cNvSpPr>
                <a:spLocks noChangeArrowheads="1"/>
              </p:cNvSpPr>
              <p:nvPr/>
            </p:nvSpPr>
            <p:spPr bwMode="auto">
              <a:xfrm>
                <a:off x="2387601" y="2403475"/>
                <a:ext cx="482600"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65" name="Group 64"/>
            <p:cNvGrpSpPr/>
            <p:nvPr/>
          </p:nvGrpSpPr>
          <p:grpSpPr>
            <a:xfrm rot="5400000">
              <a:off x="1522147" y="3028434"/>
              <a:ext cx="482127" cy="224246"/>
              <a:chOff x="2387601" y="2598738"/>
              <a:chExt cx="614362" cy="285750"/>
            </a:xfrm>
          </p:grpSpPr>
          <p:sp>
            <p:nvSpPr>
              <p:cNvPr id="2083" name="Freeform 35"/>
              <p:cNvSpPr>
                <a:spLocks/>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5" name="Rectangle 57"/>
              <p:cNvSpPr>
                <a:spLocks noChangeArrowheads="1"/>
              </p:cNvSpPr>
              <p:nvPr/>
            </p:nvSpPr>
            <p:spPr bwMode="auto">
              <a:xfrm>
                <a:off x="2387601" y="2719388"/>
                <a:ext cx="482600"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66" name="Group 65"/>
            <p:cNvGrpSpPr/>
            <p:nvPr/>
          </p:nvGrpSpPr>
          <p:grpSpPr>
            <a:xfrm rot="5400000">
              <a:off x="1281706" y="2997289"/>
              <a:ext cx="443508" cy="247916"/>
              <a:chOff x="2387601" y="2914650"/>
              <a:chExt cx="565150" cy="315913"/>
            </a:xfrm>
          </p:grpSpPr>
          <p:sp>
            <p:nvSpPr>
              <p:cNvPr id="2090" name="Freeform 42"/>
              <p:cNvSpPr>
                <a:spLocks/>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6" name="Rectangle 58"/>
              <p:cNvSpPr>
                <a:spLocks noChangeArrowheads="1"/>
              </p:cNvSpPr>
              <p:nvPr/>
            </p:nvSpPr>
            <p:spPr bwMode="auto">
              <a:xfrm>
                <a:off x="2387601" y="3040063"/>
                <a:ext cx="422275"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67" name="Group 66"/>
            <p:cNvGrpSpPr/>
            <p:nvPr/>
          </p:nvGrpSpPr>
          <p:grpSpPr>
            <a:xfrm rot="5400000">
              <a:off x="1092965" y="2929392"/>
              <a:ext cx="322665" cy="262866"/>
              <a:chOff x="2387601" y="3222625"/>
              <a:chExt cx="411163" cy="334963"/>
            </a:xfrm>
          </p:grpSpPr>
          <p:sp>
            <p:nvSpPr>
              <p:cNvPr id="2091" name="Freeform 43"/>
              <p:cNvSpPr>
                <a:spLocks/>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7" name="Rectangle 59"/>
              <p:cNvSpPr>
                <a:spLocks noChangeArrowheads="1"/>
              </p:cNvSpPr>
              <p:nvPr/>
            </p:nvSpPr>
            <p:spPr bwMode="auto">
              <a:xfrm>
                <a:off x="2387601" y="3357563"/>
                <a:ext cx="271463" cy="55563"/>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grpSp>
        <p:nvGrpSpPr>
          <p:cNvPr id="233" name="Group 232"/>
          <p:cNvGrpSpPr/>
          <p:nvPr/>
        </p:nvGrpSpPr>
        <p:grpSpPr>
          <a:xfrm>
            <a:off x="3847960" y="3122457"/>
            <a:ext cx="2310560" cy="917571"/>
            <a:chOff x="2969380" y="2341843"/>
            <a:chExt cx="1732920" cy="688178"/>
          </a:xfrm>
        </p:grpSpPr>
        <p:sp>
          <p:nvSpPr>
            <p:cNvPr id="76" name="Freeform 36"/>
            <p:cNvSpPr>
              <a:spLocks/>
            </p:cNvSpPr>
            <p:nvPr/>
          </p:nvSpPr>
          <p:spPr bwMode="auto">
            <a:xfrm rot="5400000">
              <a:off x="4391471"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78" name="Group 77"/>
            <p:cNvGrpSpPr/>
            <p:nvPr/>
          </p:nvGrpSpPr>
          <p:grpSpPr>
            <a:xfrm rot="5400000">
              <a:off x="3824005" y="2480127"/>
              <a:ext cx="444754" cy="247916"/>
              <a:chOff x="1795463" y="1947863"/>
              <a:chExt cx="566738" cy="315913"/>
            </a:xfrm>
            <a:solidFill>
              <a:schemeClr val="accent2"/>
            </a:solidFill>
          </p:grpSpPr>
          <p:sp>
            <p:nvSpPr>
              <p:cNvPr id="112" name="Freeform 37"/>
              <p:cNvSpPr>
                <a:spLocks/>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Rectangle 48"/>
              <p:cNvSpPr>
                <a:spLocks noChangeArrowheads="1"/>
              </p:cNvSpPr>
              <p:nvPr/>
            </p:nvSpPr>
            <p:spPr bwMode="auto">
              <a:xfrm>
                <a:off x="1941513" y="2078038"/>
                <a:ext cx="420688"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79" name="Group 78"/>
            <p:cNvGrpSpPr/>
            <p:nvPr/>
          </p:nvGrpSpPr>
          <p:grpSpPr>
            <a:xfrm rot="5400000">
              <a:off x="4133589" y="2531828"/>
              <a:ext cx="325156" cy="264111"/>
              <a:chOff x="1947863" y="1619250"/>
              <a:chExt cx="414338" cy="336550"/>
            </a:xfrm>
            <a:solidFill>
              <a:schemeClr val="accent2"/>
            </a:solidFill>
          </p:grpSpPr>
          <p:sp>
            <p:nvSpPr>
              <p:cNvPr id="110" name="Freeform 38"/>
              <p:cNvSpPr>
                <a:spLocks/>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Rectangle 49"/>
              <p:cNvSpPr>
                <a:spLocks noChangeArrowheads="1"/>
              </p:cNvSpPr>
              <p:nvPr/>
            </p:nvSpPr>
            <p:spPr bwMode="auto">
              <a:xfrm>
                <a:off x="2109788" y="1760538"/>
                <a:ext cx="252413" cy="5397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80" name="Group 79"/>
            <p:cNvGrpSpPr/>
            <p:nvPr/>
          </p:nvGrpSpPr>
          <p:grpSpPr>
            <a:xfrm rot="5400000">
              <a:off x="3553042" y="2472030"/>
              <a:ext cx="484620" cy="224246"/>
              <a:chOff x="1744663" y="2282825"/>
              <a:chExt cx="617538" cy="285750"/>
            </a:xfrm>
            <a:solidFill>
              <a:schemeClr val="accent2"/>
            </a:solidFill>
          </p:grpSpPr>
          <p:sp>
            <p:nvSpPr>
              <p:cNvPr id="108" name="Freeform 39"/>
              <p:cNvSpPr>
                <a:spLocks/>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Rectangle 50"/>
              <p:cNvSpPr>
                <a:spLocks noChangeArrowheads="1"/>
              </p:cNvSpPr>
              <p:nvPr/>
            </p:nvSpPr>
            <p:spPr bwMode="auto">
              <a:xfrm>
                <a:off x="1881188" y="2403475"/>
                <a:ext cx="48101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81" name="Group 80"/>
            <p:cNvGrpSpPr/>
            <p:nvPr/>
          </p:nvGrpSpPr>
          <p:grpSpPr>
            <a:xfrm rot="5400000">
              <a:off x="3311977" y="2491339"/>
              <a:ext cx="469670" cy="200576"/>
              <a:chOff x="1763713" y="2614613"/>
              <a:chExt cx="598488" cy="255588"/>
            </a:xfrm>
            <a:solidFill>
              <a:schemeClr val="accent2"/>
            </a:solidFill>
          </p:grpSpPr>
          <p:sp>
            <p:nvSpPr>
              <p:cNvPr id="106" name="Freeform 45"/>
              <p:cNvSpPr>
                <a:spLocks/>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Rectangle 51"/>
              <p:cNvSpPr>
                <a:spLocks noChangeArrowheads="1"/>
              </p:cNvSpPr>
              <p:nvPr/>
            </p:nvSpPr>
            <p:spPr bwMode="auto">
              <a:xfrm>
                <a:off x="1881188" y="2719388"/>
                <a:ext cx="48101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82" name="Group 81"/>
            <p:cNvGrpSpPr/>
            <p:nvPr/>
          </p:nvGrpSpPr>
          <p:grpSpPr>
            <a:xfrm rot="5400000">
              <a:off x="3087731" y="2543663"/>
              <a:ext cx="399905" cy="165693"/>
              <a:chOff x="1852613" y="2967038"/>
              <a:chExt cx="509588" cy="211138"/>
            </a:xfrm>
            <a:solidFill>
              <a:schemeClr val="accent2"/>
            </a:solidFill>
          </p:grpSpPr>
          <p:sp>
            <p:nvSpPr>
              <p:cNvPr id="104" name="Freeform 46"/>
              <p:cNvSpPr>
                <a:spLocks/>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Rectangle 52"/>
              <p:cNvSpPr>
                <a:spLocks noChangeArrowheads="1"/>
              </p:cNvSpPr>
              <p:nvPr/>
            </p:nvSpPr>
            <p:spPr bwMode="auto">
              <a:xfrm>
                <a:off x="1941513" y="3040063"/>
                <a:ext cx="420688"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83" name="Group 82"/>
            <p:cNvGrpSpPr/>
            <p:nvPr/>
          </p:nvGrpSpPr>
          <p:grpSpPr>
            <a:xfrm rot="5400000">
              <a:off x="2907713" y="2626510"/>
              <a:ext cx="261620" cy="138285"/>
              <a:chOff x="2028826" y="3302000"/>
              <a:chExt cx="333375" cy="176213"/>
            </a:xfrm>
            <a:solidFill>
              <a:schemeClr val="accent2"/>
            </a:solidFill>
          </p:grpSpPr>
          <p:sp>
            <p:nvSpPr>
              <p:cNvPr id="102" name="Freeform 44"/>
              <p:cNvSpPr>
                <a:spLocks/>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Rectangle 53"/>
              <p:cNvSpPr>
                <a:spLocks noChangeArrowheads="1"/>
              </p:cNvSpPr>
              <p:nvPr/>
            </p:nvSpPr>
            <p:spPr bwMode="auto">
              <a:xfrm>
                <a:off x="2092326" y="3357563"/>
                <a:ext cx="2698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grpSp>
        <p:nvGrpSpPr>
          <p:cNvPr id="243" name="Group 242"/>
          <p:cNvGrpSpPr/>
          <p:nvPr/>
        </p:nvGrpSpPr>
        <p:grpSpPr>
          <a:xfrm>
            <a:off x="3764908" y="3865990"/>
            <a:ext cx="1943460" cy="642837"/>
            <a:chOff x="2907090" y="2899492"/>
            <a:chExt cx="1457595" cy="482128"/>
          </a:xfrm>
        </p:grpSpPr>
        <p:grpSp>
          <p:nvGrpSpPr>
            <p:cNvPr id="87" name="Group 86"/>
            <p:cNvGrpSpPr/>
            <p:nvPr/>
          </p:nvGrpSpPr>
          <p:grpSpPr>
            <a:xfrm rot="5400000">
              <a:off x="3306372" y="3028434"/>
              <a:ext cx="482127" cy="224246"/>
              <a:chOff x="2387601" y="2598738"/>
              <a:chExt cx="614362" cy="285750"/>
            </a:xfrm>
            <a:solidFill>
              <a:schemeClr val="accent2"/>
            </a:solidFill>
          </p:grpSpPr>
          <p:sp>
            <p:nvSpPr>
              <p:cNvPr id="94" name="Freeform 35"/>
              <p:cNvSpPr>
                <a:spLocks/>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Rectangle 57"/>
              <p:cNvSpPr>
                <a:spLocks noChangeArrowheads="1"/>
              </p:cNvSpPr>
              <p:nvPr/>
            </p:nvSpPr>
            <p:spPr bwMode="auto">
              <a:xfrm>
                <a:off x="2387601" y="2719388"/>
                <a:ext cx="482600"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234" name="Group 233"/>
            <p:cNvGrpSpPr/>
            <p:nvPr/>
          </p:nvGrpSpPr>
          <p:grpSpPr>
            <a:xfrm>
              <a:off x="2907090" y="2899492"/>
              <a:ext cx="1457595" cy="468425"/>
              <a:chOff x="2907090" y="2899492"/>
              <a:chExt cx="1457595" cy="468425"/>
            </a:xfrm>
          </p:grpSpPr>
          <p:grpSp>
            <p:nvGrpSpPr>
              <p:cNvPr id="84" name="Group 83"/>
              <p:cNvGrpSpPr/>
              <p:nvPr/>
            </p:nvGrpSpPr>
            <p:grpSpPr>
              <a:xfrm rot="5400000">
                <a:off x="3847676" y="3015353"/>
                <a:ext cx="397412" cy="165693"/>
                <a:chOff x="2387601" y="2000250"/>
                <a:chExt cx="506412" cy="211138"/>
              </a:xfrm>
              <a:solidFill>
                <a:schemeClr val="accent2"/>
              </a:solidFill>
            </p:grpSpPr>
            <p:sp>
              <p:nvSpPr>
                <p:cNvPr id="100" name="Freeform 41"/>
                <p:cNvSpPr>
                  <a:spLocks/>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Rectangle 54"/>
                <p:cNvSpPr>
                  <a:spLocks noChangeArrowheads="1"/>
                </p:cNvSpPr>
                <p:nvPr/>
              </p:nvSpPr>
              <p:spPr bwMode="auto">
                <a:xfrm>
                  <a:off x="2387601" y="2078038"/>
                  <a:ext cx="4222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85" name="Group 84"/>
              <p:cNvGrpSpPr/>
              <p:nvPr/>
            </p:nvGrpSpPr>
            <p:grpSpPr>
              <a:xfrm rot="5400000">
                <a:off x="4165979" y="2961161"/>
                <a:ext cx="260374" cy="137039"/>
                <a:chOff x="2387601" y="1700213"/>
                <a:chExt cx="331788" cy="174625"/>
              </a:xfrm>
              <a:solidFill>
                <a:schemeClr val="accent2"/>
              </a:solidFill>
            </p:grpSpPr>
            <p:sp>
              <p:nvSpPr>
                <p:cNvPr id="98" name="Freeform 40"/>
                <p:cNvSpPr>
                  <a:spLocks/>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Rectangle 55"/>
                <p:cNvSpPr>
                  <a:spLocks noChangeArrowheads="1"/>
                </p:cNvSpPr>
                <p:nvPr/>
              </p:nvSpPr>
              <p:spPr bwMode="auto">
                <a:xfrm>
                  <a:off x="2387601" y="1760538"/>
                  <a:ext cx="254000" cy="5397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86" name="Group 85"/>
              <p:cNvGrpSpPr/>
              <p:nvPr/>
            </p:nvGrpSpPr>
            <p:grpSpPr>
              <a:xfrm rot="5400000">
                <a:off x="3560517" y="3033417"/>
                <a:ext cx="468424" cy="200576"/>
                <a:chOff x="2387601" y="2298700"/>
                <a:chExt cx="596900" cy="255588"/>
              </a:xfrm>
              <a:solidFill>
                <a:schemeClr val="accent2"/>
              </a:solidFill>
            </p:grpSpPr>
            <p:sp>
              <p:nvSpPr>
                <p:cNvPr id="96" name="Freeform 34"/>
                <p:cNvSpPr>
                  <a:spLocks/>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Rectangle 56"/>
                <p:cNvSpPr>
                  <a:spLocks noChangeArrowheads="1"/>
                </p:cNvSpPr>
                <p:nvPr/>
              </p:nvSpPr>
              <p:spPr bwMode="auto">
                <a:xfrm>
                  <a:off x="2387601" y="2403475"/>
                  <a:ext cx="482600"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88" name="Group 87"/>
              <p:cNvGrpSpPr/>
              <p:nvPr/>
            </p:nvGrpSpPr>
            <p:grpSpPr>
              <a:xfrm rot="5400000">
                <a:off x="3065930" y="2997289"/>
                <a:ext cx="443508" cy="247916"/>
                <a:chOff x="2387601" y="2914650"/>
                <a:chExt cx="565150" cy="315913"/>
              </a:xfrm>
              <a:solidFill>
                <a:schemeClr val="accent2"/>
              </a:solidFill>
            </p:grpSpPr>
            <p:sp>
              <p:nvSpPr>
                <p:cNvPr id="92" name="Freeform 42"/>
                <p:cNvSpPr>
                  <a:spLocks/>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Rectangle 58"/>
                <p:cNvSpPr>
                  <a:spLocks noChangeArrowheads="1"/>
                </p:cNvSpPr>
                <p:nvPr/>
              </p:nvSpPr>
              <p:spPr bwMode="auto">
                <a:xfrm>
                  <a:off x="2387601" y="3040063"/>
                  <a:ext cx="4222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89" name="Group 88"/>
              <p:cNvGrpSpPr/>
              <p:nvPr/>
            </p:nvGrpSpPr>
            <p:grpSpPr>
              <a:xfrm rot="5400000">
                <a:off x="2877190" y="2929392"/>
                <a:ext cx="322665" cy="262866"/>
                <a:chOff x="2387601" y="3222625"/>
                <a:chExt cx="411163" cy="334963"/>
              </a:xfrm>
              <a:solidFill>
                <a:schemeClr val="accent2"/>
              </a:solidFill>
            </p:grpSpPr>
            <p:sp>
              <p:nvSpPr>
                <p:cNvPr id="90" name="Freeform 43"/>
                <p:cNvSpPr>
                  <a:spLocks/>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Rectangle 59"/>
                <p:cNvSpPr>
                  <a:spLocks noChangeArrowheads="1"/>
                </p:cNvSpPr>
                <p:nvPr/>
              </p:nvSpPr>
              <p:spPr bwMode="auto">
                <a:xfrm>
                  <a:off x="2387601" y="3357563"/>
                  <a:ext cx="27146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grpSp>
      <p:grpSp>
        <p:nvGrpSpPr>
          <p:cNvPr id="245" name="Group 244"/>
          <p:cNvGrpSpPr/>
          <p:nvPr/>
        </p:nvGrpSpPr>
        <p:grpSpPr>
          <a:xfrm>
            <a:off x="6303360" y="3122457"/>
            <a:ext cx="1945123" cy="646160"/>
            <a:chOff x="4764591" y="2341843"/>
            <a:chExt cx="1458842" cy="484620"/>
          </a:xfrm>
        </p:grpSpPr>
        <p:grpSp>
          <p:nvGrpSpPr>
            <p:cNvPr id="116" name="Group 115"/>
            <p:cNvGrpSpPr/>
            <p:nvPr/>
          </p:nvGrpSpPr>
          <p:grpSpPr>
            <a:xfrm rot="5400000">
              <a:off x="5619216" y="2480127"/>
              <a:ext cx="444754" cy="247916"/>
              <a:chOff x="1795463" y="1947863"/>
              <a:chExt cx="566738" cy="315913"/>
            </a:xfrm>
            <a:solidFill>
              <a:schemeClr val="accent3"/>
            </a:solidFill>
          </p:grpSpPr>
          <p:sp>
            <p:nvSpPr>
              <p:cNvPr id="150" name="Freeform 37"/>
              <p:cNvSpPr>
                <a:spLocks/>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Rectangle 48"/>
              <p:cNvSpPr>
                <a:spLocks noChangeArrowheads="1"/>
              </p:cNvSpPr>
              <p:nvPr/>
            </p:nvSpPr>
            <p:spPr bwMode="auto">
              <a:xfrm>
                <a:off x="1941513" y="2078038"/>
                <a:ext cx="420688"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17" name="Group 116"/>
            <p:cNvGrpSpPr/>
            <p:nvPr/>
          </p:nvGrpSpPr>
          <p:grpSpPr>
            <a:xfrm rot="5400000">
              <a:off x="5928800" y="2531828"/>
              <a:ext cx="325156" cy="264111"/>
              <a:chOff x="1947863" y="1619250"/>
              <a:chExt cx="414338" cy="336550"/>
            </a:xfrm>
            <a:solidFill>
              <a:schemeClr val="accent3"/>
            </a:solidFill>
          </p:grpSpPr>
          <p:sp>
            <p:nvSpPr>
              <p:cNvPr id="148" name="Freeform 38"/>
              <p:cNvSpPr>
                <a:spLocks/>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Rectangle 49"/>
              <p:cNvSpPr>
                <a:spLocks noChangeArrowheads="1"/>
              </p:cNvSpPr>
              <p:nvPr/>
            </p:nvSpPr>
            <p:spPr bwMode="auto">
              <a:xfrm>
                <a:off x="2109788" y="1760538"/>
                <a:ext cx="252413" cy="5397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18" name="Group 117"/>
            <p:cNvGrpSpPr/>
            <p:nvPr/>
          </p:nvGrpSpPr>
          <p:grpSpPr>
            <a:xfrm rot="5400000">
              <a:off x="5348253" y="2472030"/>
              <a:ext cx="484620" cy="224246"/>
              <a:chOff x="1744663" y="2282825"/>
              <a:chExt cx="617538" cy="285750"/>
            </a:xfrm>
            <a:solidFill>
              <a:schemeClr val="accent3"/>
            </a:solidFill>
          </p:grpSpPr>
          <p:sp>
            <p:nvSpPr>
              <p:cNvPr id="146" name="Freeform 39"/>
              <p:cNvSpPr>
                <a:spLocks/>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Rectangle 50"/>
              <p:cNvSpPr>
                <a:spLocks noChangeArrowheads="1"/>
              </p:cNvSpPr>
              <p:nvPr/>
            </p:nvSpPr>
            <p:spPr bwMode="auto">
              <a:xfrm>
                <a:off x="1881188" y="2403475"/>
                <a:ext cx="48101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19" name="Group 118"/>
            <p:cNvGrpSpPr/>
            <p:nvPr/>
          </p:nvGrpSpPr>
          <p:grpSpPr>
            <a:xfrm rot="5400000">
              <a:off x="5107188" y="2491339"/>
              <a:ext cx="469670" cy="200576"/>
              <a:chOff x="1763713" y="2614613"/>
              <a:chExt cx="598488" cy="255588"/>
            </a:xfrm>
            <a:solidFill>
              <a:schemeClr val="accent3"/>
            </a:solidFill>
          </p:grpSpPr>
          <p:sp>
            <p:nvSpPr>
              <p:cNvPr id="144" name="Freeform 45"/>
              <p:cNvSpPr>
                <a:spLocks/>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Rectangle 51"/>
              <p:cNvSpPr>
                <a:spLocks noChangeArrowheads="1"/>
              </p:cNvSpPr>
              <p:nvPr/>
            </p:nvSpPr>
            <p:spPr bwMode="auto">
              <a:xfrm>
                <a:off x="1881188" y="2719388"/>
                <a:ext cx="48101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20" name="Group 119"/>
            <p:cNvGrpSpPr/>
            <p:nvPr/>
          </p:nvGrpSpPr>
          <p:grpSpPr>
            <a:xfrm rot="5400000">
              <a:off x="4882942" y="2543663"/>
              <a:ext cx="399905" cy="165693"/>
              <a:chOff x="1852613" y="2967038"/>
              <a:chExt cx="509588" cy="211138"/>
            </a:xfrm>
            <a:solidFill>
              <a:schemeClr val="accent3"/>
            </a:solidFill>
          </p:grpSpPr>
          <p:sp>
            <p:nvSpPr>
              <p:cNvPr id="142" name="Freeform 46"/>
              <p:cNvSpPr>
                <a:spLocks/>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Rectangle 52"/>
              <p:cNvSpPr>
                <a:spLocks noChangeArrowheads="1"/>
              </p:cNvSpPr>
              <p:nvPr/>
            </p:nvSpPr>
            <p:spPr bwMode="auto">
              <a:xfrm>
                <a:off x="1941513" y="3040063"/>
                <a:ext cx="420688"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21" name="Group 120"/>
            <p:cNvGrpSpPr/>
            <p:nvPr/>
          </p:nvGrpSpPr>
          <p:grpSpPr>
            <a:xfrm rot="5400000">
              <a:off x="4702924" y="2626510"/>
              <a:ext cx="261620" cy="138285"/>
              <a:chOff x="2028826" y="3302000"/>
              <a:chExt cx="333375" cy="176213"/>
            </a:xfrm>
            <a:solidFill>
              <a:schemeClr val="accent3"/>
            </a:solidFill>
          </p:grpSpPr>
          <p:sp>
            <p:nvSpPr>
              <p:cNvPr id="140" name="Freeform 44"/>
              <p:cNvSpPr>
                <a:spLocks/>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Rectangle 53"/>
              <p:cNvSpPr>
                <a:spLocks noChangeArrowheads="1"/>
              </p:cNvSpPr>
              <p:nvPr/>
            </p:nvSpPr>
            <p:spPr bwMode="auto">
              <a:xfrm>
                <a:off x="2092326" y="3357563"/>
                <a:ext cx="2698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grpSp>
        <p:nvGrpSpPr>
          <p:cNvPr id="244" name="Group 243"/>
          <p:cNvGrpSpPr/>
          <p:nvPr/>
        </p:nvGrpSpPr>
        <p:grpSpPr>
          <a:xfrm>
            <a:off x="6220307" y="3624759"/>
            <a:ext cx="2393613" cy="884068"/>
            <a:chOff x="4702301" y="2718569"/>
            <a:chExt cx="1795210" cy="663051"/>
          </a:xfrm>
        </p:grpSpPr>
        <p:sp>
          <p:nvSpPr>
            <p:cNvPr id="115" name="Freeform 36"/>
            <p:cNvSpPr>
              <a:spLocks/>
            </p:cNvSpPr>
            <p:nvPr/>
          </p:nvSpPr>
          <p:spPr bwMode="auto">
            <a:xfrm rot="5400000">
              <a:off x="6186682"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22" name="Group 121"/>
            <p:cNvGrpSpPr/>
            <p:nvPr/>
          </p:nvGrpSpPr>
          <p:grpSpPr>
            <a:xfrm rot="5400000">
              <a:off x="5642887" y="3015353"/>
              <a:ext cx="397412" cy="165693"/>
              <a:chOff x="2387601" y="2000250"/>
              <a:chExt cx="506412" cy="211138"/>
            </a:xfrm>
            <a:solidFill>
              <a:schemeClr val="accent3"/>
            </a:solidFill>
          </p:grpSpPr>
          <p:sp>
            <p:nvSpPr>
              <p:cNvPr id="138" name="Freeform 41"/>
              <p:cNvSpPr>
                <a:spLocks/>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Rectangle 54"/>
              <p:cNvSpPr>
                <a:spLocks noChangeArrowheads="1"/>
              </p:cNvSpPr>
              <p:nvPr/>
            </p:nvSpPr>
            <p:spPr bwMode="auto">
              <a:xfrm>
                <a:off x="2387601" y="2078038"/>
                <a:ext cx="4222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23" name="Group 122"/>
            <p:cNvGrpSpPr/>
            <p:nvPr/>
          </p:nvGrpSpPr>
          <p:grpSpPr>
            <a:xfrm rot="5400000">
              <a:off x="5961190" y="2961161"/>
              <a:ext cx="260374" cy="137039"/>
              <a:chOff x="2387601" y="1700213"/>
              <a:chExt cx="331788" cy="174625"/>
            </a:xfrm>
            <a:solidFill>
              <a:schemeClr val="accent3"/>
            </a:solidFill>
          </p:grpSpPr>
          <p:sp>
            <p:nvSpPr>
              <p:cNvPr id="136" name="Freeform 40"/>
              <p:cNvSpPr>
                <a:spLocks/>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Rectangle 55"/>
              <p:cNvSpPr>
                <a:spLocks noChangeArrowheads="1"/>
              </p:cNvSpPr>
              <p:nvPr/>
            </p:nvSpPr>
            <p:spPr bwMode="auto">
              <a:xfrm>
                <a:off x="2387601" y="1760538"/>
                <a:ext cx="254000" cy="5397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24" name="Group 123"/>
            <p:cNvGrpSpPr/>
            <p:nvPr/>
          </p:nvGrpSpPr>
          <p:grpSpPr>
            <a:xfrm rot="5400000">
              <a:off x="5355728" y="3033417"/>
              <a:ext cx="468424" cy="200576"/>
              <a:chOff x="2387601" y="2298700"/>
              <a:chExt cx="596900" cy="255588"/>
            </a:xfrm>
            <a:solidFill>
              <a:schemeClr val="accent3"/>
            </a:solidFill>
          </p:grpSpPr>
          <p:sp>
            <p:nvSpPr>
              <p:cNvPr id="134" name="Freeform 34"/>
              <p:cNvSpPr>
                <a:spLocks/>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Rectangle 56"/>
              <p:cNvSpPr>
                <a:spLocks noChangeArrowheads="1"/>
              </p:cNvSpPr>
              <p:nvPr/>
            </p:nvSpPr>
            <p:spPr bwMode="auto">
              <a:xfrm>
                <a:off x="2387601" y="2403475"/>
                <a:ext cx="482600"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25" name="Group 124"/>
            <p:cNvGrpSpPr/>
            <p:nvPr/>
          </p:nvGrpSpPr>
          <p:grpSpPr>
            <a:xfrm rot="5400000">
              <a:off x="5101583" y="3028434"/>
              <a:ext cx="482127" cy="224246"/>
              <a:chOff x="2387601" y="2598738"/>
              <a:chExt cx="614362" cy="285750"/>
            </a:xfrm>
            <a:solidFill>
              <a:schemeClr val="accent3"/>
            </a:solidFill>
          </p:grpSpPr>
          <p:sp>
            <p:nvSpPr>
              <p:cNvPr id="132" name="Freeform 35"/>
              <p:cNvSpPr>
                <a:spLocks/>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Rectangle 57"/>
              <p:cNvSpPr>
                <a:spLocks noChangeArrowheads="1"/>
              </p:cNvSpPr>
              <p:nvPr/>
            </p:nvSpPr>
            <p:spPr bwMode="auto">
              <a:xfrm>
                <a:off x="2387601" y="2719388"/>
                <a:ext cx="482600"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26" name="Group 125"/>
            <p:cNvGrpSpPr/>
            <p:nvPr/>
          </p:nvGrpSpPr>
          <p:grpSpPr>
            <a:xfrm rot="5400000">
              <a:off x="4861141" y="2997289"/>
              <a:ext cx="443508" cy="247916"/>
              <a:chOff x="2387601" y="2914650"/>
              <a:chExt cx="565150" cy="315913"/>
            </a:xfrm>
            <a:solidFill>
              <a:schemeClr val="accent3"/>
            </a:solidFill>
          </p:grpSpPr>
          <p:sp>
            <p:nvSpPr>
              <p:cNvPr id="130" name="Freeform 42"/>
              <p:cNvSpPr>
                <a:spLocks/>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Rectangle 58"/>
              <p:cNvSpPr>
                <a:spLocks noChangeArrowheads="1"/>
              </p:cNvSpPr>
              <p:nvPr/>
            </p:nvSpPr>
            <p:spPr bwMode="auto">
              <a:xfrm>
                <a:off x="2387601" y="3040063"/>
                <a:ext cx="4222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27" name="Group 126"/>
            <p:cNvGrpSpPr/>
            <p:nvPr/>
          </p:nvGrpSpPr>
          <p:grpSpPr>
            <a:xfrm rot="5400000">
              <a:off x="4672401" y="2929392"/>
              <a:ext cx="322665" cy="262866"/>
              <a:chOff x="2387601" y="3222625"/>
              <a:chExt cx="411163" cy="334963"/>
            </a:xfrm>
            <a:solidFill>
              <a:schemeClr val="accent3"/>
            </a:solidFill>
          </p:grpSpPr>
          <p:sp>
            <p:nvSpPr>
              <p:cNvPr id="128" name="Freeform 43"/>
              <p:cNvSpPr>
                <a:spLocks/>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Rectangle 59"/>
              <p:cNvSpPr>
                <a:spLocks noChangeArrowheads="1"/>
              </p:cNvSpPr>
              <p:nvPr/>
            </p:nvSpPr>
            <p:spPr bwMode="auto">
              <a:xfrm>
                <a:off x="2387601" y="3357563"/>
                <a:ext cx="27146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grpSp>
        <p:nvGrpSpPr>
          <p:cNvPr id="247" name="Group 246"/>
          <p:cNvGrpSpPr/>
          <p:nvPr/>
        </p:nvGrpSpPr>
        <p:grpSpPr>
          <a:xfrm>
            <a:off x="8746403" y="3122457"/>
            <a:ext cx="1945123" cy="646160"/>
            <a:chOff x="6559802" y="2341843"/>
            <a:chExt cx="1458842" cy="484620"/>
          </a:xfrm>
        </p:grpSpPr>
        <p:grpSp>
          <p:nvGrpSpPr>
            <p:cNvPr id="154" name="Group 153"/>
            <p:cNvGrpSpPr/>
            <p:nvPr/>
          </p:nvGrpSpPr>
          <p:grpSpPr>
            <a:xfrm rot="5400000">
              <a:off x="7414427" y="2480127"/>
              <a:ext cx="444754" cy="247916"/>
              <a:chOff x="1795463" y="1947863"/>
              <a:chExt cx="566738" cy="315913"/>
            </a:xfrm>
            <a:solidFill>
              <a:schemeClr val="accent4"/>
            </a:solidFill>
          </p:grpSpPr>
          <p:sp>
            <p:nvSpPr>
              <p:cNvPr id="188" name="Freeform 37"/>
              <p:cNvSpPr>
                <a:spLocks/>
              </p:cNvSpPr>
              <p:nvPr/>
            </p:nvSpPr>
            <p:spPr bwMode="auto">
              <a:xfrm>
                <a:off x="1795463" y="1947863"/>
                <a:ext cx="315913" cy="315913"/>
              </a:xfrm>
              <a:custGeom>
                <a:avLst/>
                <a:gdLst/>
                <a:ahLst/>
                <a:cxnLst>
                  <a:cxn ang="0">
                    <a:pos x="108" y="19"/>
                  </a:cxn>
                  <a:cxn ang="0">
                    <a:pos x="126" y="63"/>
                  </a:cxn>
                  <a:cxn ang="0">
                    <a:pos x="108" y="107"/>
                  </a:cxn>
                  <a:cxn ang="0">
                    <a:pos x="63" y="126"/>
                  </a:cxn>
                  <a:cxn ang="0">
                    <a:pos x="19" y="107"/>
                  </a:cxn>
                  <a:cxn ang="0">
                    <a:pos x="0" y="63"/>
                  </a:cxn>
                  <a:cxn ang="0">
                    <a:pos x="19" y="19"/>
                  </a:cxn>
                  <a:cxn ang="0">
                    <a:pos x="63" y="0"/>
                  </a:cxn>
                  <a:cxn ang="0">
                    <a:pos x="108" y="19"/>
                  </a:cxn>
                </a:cxnLst>
                <a:rect l="0" t="0" r="r" b="b"/>
                <a:pathLst>
                  <a:path w="126" h="126">
                    <a:moveTo>
                      <a:pt x="108" y="19"/>
                    </a:moveTo>
                    <a:cubicBezTo>
                      <a:pt x="120" y="31"/>
                      <a:pt x="126" y="45"/>
                      <a:pt x="126" y="63"/>
                    </a:cubicBezTo>
                    <a:cubicBezTo>
                      <a:pt x="126" y="80"/>
                      <a:pt x="120" y="95"/>
                      <a:pt x="108" y="107"/>
                    </a:cubicBezTo>
                    <a:cubicBezTo>
                      <a:pt x="96" y="120"/>
                      <a:pt x="81" y="126"/>
                      <a:pt x="63" y="126"/>
                    </a:cubicBezTo>
                    <a:cubicBezTo>
                      <a:pt x="46" y="126"/>
                      <a:pt x="31" y="120"/>
                      <a:pt x="19" y="107"/>
                    </a:cubicBezTo>
                    <a:cubicBezTo>
                      <a:pt x="6" y="95"/>
                      <a:pt x="0" y="80"/>
                      <a:pt x="0" y="63"/>
                    </a:cubicBezTo>
                    <a:cubicBezTo>
                      <a:pt x="0" y="45"/>
                      <a:pt x="6" y="31"/>
                      <a:pt x="19" y="19"/>
                    </a:cubicBezTo>
                    <a:cubicBezTo>
                      <a:pt x="31" y="6"/>
                      <a:pt x="46" y="0"/>
                      <a:pt x="63" y="0"/>
                    </a:cubicBezTo>
                    <a:cubicBezTo>
                      <a:pt x="81" y="0"/>
                      <a:pt x="96" y="6"/>
                      <a:pt x="108"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Rectangle 48"/>
              <p:cNvSpPr>
                <a:spLocks noChangeArrowheads="1"/>
              </p:cNvSpPr>
              <p:nvPr/>
            </p:nvSpPr>
            <p:spPr bwMode="auto">
              <a:xfrm>
                <a:off x="1941513" y="2078038"/>
                <a:ext cx="420688"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55" name="Group 154"/>
            <p:cNvGrpSpPr/>
            <p:nvPr/>
          </p:nvGrpSpPr>
          <p:grpSpPr>
            <a:xfrm rot="5400000">
              <a:off x="7724011" y="2531828"/>
              <a:ext cx="325156" cy="264111"/>
              <a:chOff x="1947863" y="1619250"/>
              <a:chExt cx="414338" cy="336550"/>
            </a:xfrm>
            <a:solidFill>
              <a:schemeClr val="accent4"/>
            </a:solidFill>
          </p:grpSpPr>
          <p:sp>
            <p:nvSpPr>
              <p:cNvPr id="186" name="Freeform 38"/>
              <p:cNvSpPr>
                <a:spLocks/>
              </p:cNvSpPr>
              <p:nvPr/>
            </p:nvSpPr>
            <p:spPr bwMode="auto">
              <a:xfrm>
                <a:off x="1947863" y="1619250"/>
                <a:ext cx="336550" cy="336550"/>
              </a:xfrm>
              <a:custGeom>
                <a:avLst/>
                <a:gdLst/>
                <a:ahLst/>
                <a:cxnLst>
                  <a:cxn ang="0">
                    <a:pos x="67" y="0"/>
                  </a:cxn>
                  <a:cxn ang="0">
                    <a:pos x="115" y="20"/>
                  </a:cxn>
                  <a:cxn ang="0">
                    <a:pos x="134" y="67"/>
                  </a:cxn>
                  <a:cxn ang="0">
                    <a:pos x="115" y="114"/>
                  </a:cxn>
                  <a:cxn ang="0">
                    <a:pos x="67" y="134"/>
                  </a:cxn>
                  <a:cxn ang="0">
                    <a:pos x="20" y="114"/>
                  </a:cxn>
                  <a:cxn ang="0">
                    <a:pos x="0" y="67"/>
                  </a:cxn>
                  <a:cxn ang="0">
                    <a:pos x="20" y="20"/>
                  </a:cxn>
                  <a:cxn ang="0">
                    <a:pos x="67" y="0"/>
                  </a:cxn>
                </a:cxnLst>
                <a:rect l="0" t="0" r="r" b="b"/>
                <a:pathLst>
                  <a:path w="134" h="134">
                    <a:moveTo>
                      <a:pt x="67" y="0"/>
                    </a:moveTo>
                    <a:cubicBezTo>
                      <a:pt x="86" y="0"/>
                      <a:pt x="102" y="6"/>
                      <a:pt x="115" y="20"/>
                    </a:cubicBezTo>
                    <a:cubicBezTo>
                      <a:pt x="128" y="33"/>
                      <a:pt x="134" y="48"/>
                      <a:pt x="134" y="67"/>
                    </a:cubicBezTo>
                    <a:cubicBezTo>
                      <a:pt x="134" y="85"/>
                      <a:pt x="128" y="101"/>
                      <a:pt x="115" y="114"/>
                    </a:cubicBezTo>
                    <a:cubicBezTo>
                      <a:pt x="102" y="127"/>
                      <a:pt x="86" y="134"/>
                      <a:pt x="67" y="134"/>
                    </a:cubicBezTo>
                    <a:cubicBezTo>
                      <a:pt x="49" y="134"/>
                      <a:pt x="33" y="127"/>
                      <a:pt x="20" y="114"/>
                    </a:cubicBezTo>
                    <a:cubicBezTo>
                      <a:pt x="7" y="101"/>
                      <a:pt x="0" y="85"/>
                      <a:pt x="0" y="67"/>
                    </a:cubicBezTo>
                    <a:cubicBezTo>
                      <a:pt x="0" y="48"/>
                      <a:pt x="7" y="33"/>
                      <a:pt x="20" y="20"/>
                    </a:cubicBezTo>
                    <a:cubicBezTo>
                      <a:pt x="33" y="6"/>
                      <a:pt x="49" y="0"/>
                      <a:pt x="67"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Rectangle 49"/>
              <p:cNvSpPr>
                <a:spLocks noChangeArrowheads="1"/>
              </p:cNvSpPr>
              <p:nvPr/>
            </p:nvSpPr>
            <p:spPr bwMode="auto">
              <a:xfrm>
                <a:off x="2109788" y="1760538"/>
                <a:ext cx="252413" cy="5397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56" name="Group 155"/>
            <p:cNvGrpSpPr/>
            <p:nvPr/>
          </p:nvGrpSpPr>
          <p:grpSpPr>
            <a:xfrm rot="5400000">
              <a:off x="7143464" y="2472030"/>
              <a:ext cx="484620" cy="224246"/>
              <a:chOff x="1744663" y="2282825"/>
              <a:chExt cx="617538" cy="285750"/>
            </a:xfrm>
            <a:solidFill>
              <a:schemeClr val="accent4"/>
            </a:solidFill>
          </p:grpSpPr>
          <p:sp>
            <p:nvSpPr>
              <p:cNvPr id="184" name="Freeform 39"/>
              <p:cNvSpPr>
                <a:spLocks/>
              </p:cNvSpPr>
              <p:nvPr/>
            </p:nvSpPr>
            <p:spPr bwMode="auto">
              <a:xfrm>
                <a:off x="1744663" y="2282825"/>
                <a:ext cx="287338" cy="285750"/>
              </a:xfrm>
              <a:custGeom>
                <a:avLst/>
                <a:gdLst/>
                <a:ahLst/>
                <a:cxnLst>
                  <a:cxn ang="0">
                    <a:pos x="0" y="57"/>
                  </a:cxn>
                  <a:cxn ang="0">
                    <a:pos x="17" y="17"/>
                  </a:cxn>
                  <a:cxn ang="0">
                    <a:pos x="57" y="0"/>
                  </a:cxn>
                  <a:cxn ang="0">
                    <a:pos x="98" y="17"/>
                  </a:cxn>
                  <a:cxn ang="0">
                    <a:pos x="114" y="57"/>
                  </a:cxn>
                  <a:cxn ang="0">
                    <a:pos x="98" y="97"/>
                  </a:cxn>
                  <a:cxn ang="0">
                    <a:pos x="57" y="114"/>
                  </a:cxn>
                  <a:cxn ang="0">
                    <a:pos x="17" y="97"/>
                  </a:cxn>
                  <a:cxn ang="0">
                    <a:pos x="0" y="57"/>
                  </a:cxn>
                </a:cxnLst>
                <a:rect l="0" t="0" r="r" b="b"/>
                <a:pathLst>
                  <a:path w="114" h="114">
                    <a:moveTo>
                      <a:pt x="0" y="57"/>
                    </a:moveTo>
                    <a:cubicBezTo>
                      <a:pt x="0" y="41"/>
                      <a:pt x="6" y="28"/>
                      <a:pt x="17" y="17"/>
                    </a:cubicBezTo>
                    <a:cubicBezTo>
                      <a:pt x="28" y="5"/>
                      <a:pt x="42" y="0"/>
                      <a:pt x="57" y="0"/>
                    </a:cubicBezTo>
                    <a:cubicBezTo>
                      <a:pt x="73" y="0"/>
                      <a:pt x="87" y="5"/>
                      <a:pt x="98" y="17"/>
                    </a:cubicBezTo>
                    <a:cubicBezTo>
                      <a:pt x="109" y="28"/>
                      <a:pt x="114" y="41"/>
                      <a:pt x="114" y="57"/>
                    </a:cubicBezTo>
                    <a:cubicBezTo>
                      <a:pt x="114" y="73"/>
                      <a:pt x="109" y="86"/>
                      <a:pt x="98" y="97"/>
                    </a:cubicBezTo>
                    <a:cubicBezTo>
                      <a:pt x="87" y="108"/>
                      <a:pt x="73" y="114"/>
                      <a:pt x="57" y="114"/>
                    </a:cubicBezTo>
                    <a:cubicBezTo>
                      <a:pt x="42" y="114"/>
                      <a:pt x="28" y="108"/>
                      <a:pt x="17" y="97"/>
                    </a:cubicBezTo>
                    <a:cubicBezTo>
                      <a:pt x="6" y="86"/>
                      <a:pt x="0" y="73"/>
                      <a:pt x="0" y="5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Rectangle 50"/>
              <p:cNvSpPr>
                <a:spLocks noChangeArrowheads="1"/>
              </p:cNvSpPr>
              <p:nvPr/>
            </p:nvSpPr>
            <p:spPr bwMode="auto">
              <a:xfrm>
                <a:off x="1881188" y="2403475"/>
                <a:ext cx="48101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57" name="Group 156"/>
            <p:cNvGrpSpPr/>
            <p:nvPr/>
          </p:nvGrpSpPr>
          <p:grpSpPr>
            <a:xfrm rot="5400000">
              <a:off x="6902399" y="2491339"/>
              <a:ext cx="469670" cy="200576"/>
              <a:chOff x="1763713" y="2614613"/>
              <a:chExt cx="598488" cy="255588"/>
            </a:xfrm>
            <a:solidFill>
              <a:schemeClr val="accent4"/>
            </a:solidFill>
          </p:grpSpPr>
          <p:sp>
            <p:nvSpPr>
              <p:cNvPr id="182" name="Freeform 45"/>
              <p:cNvSpPr>
                <a:spLocks/>
              </p:cNvSpPr>
              <p:nvPr/>
            </p:nvSpPr>
            <p:spPr bwMode="auto">
              <a:xfrm>
                <a:off x="1763713" y="2614613"/>
                <a:ext cx="255588" cy="255588"/>
              </a:xfrm>
              <a:custGeom>
                <a:avLst/>
                <a:gdLst/>
                <a:ahLst/>
                <a:cxnLst>
                  <a:cxn ang="0">
                    <a:pos x="102" y="51"/>
                  </a:cxn>
                  <a:cxn ang="0">
                    <a:pos x="87" y="87"/>
                  </a:cxn>
                  <a:cxn ang="0">
                    <a:pos x="51" y="102"/>
                  </a:cxn>
                  <a:cxn ang="0">
                    <a:pos x="15" y="87"/>
                  </a:cxn>
                  <a:cxn ang="0">
                    <a:pos x="0" y="51"/>
                  </a:cxn>
                  <a:cxn ang="0">
                    <a:pos x="15" y="15"/>
                  </a:cxn>
                  <a:cxn ang="0">
                    <a:pos x="51" y="0"/>
                  </a:cxn>
                  <a:cxn ang="0">
                    <a:pos x="87" y="15"/>
                  </a:cxn>
                  <a:cxn ang="0">
                    <a:pos x="102" y="51"/>
                  </a:cxn>
                </a:cxnLst>
                <a:rect l="0" t="0" r="r" b="b"/>
                <a:pathLst>
                  <a:path w="102" h="102">
                    <a:moveTo>
                      <a:pt x="102" y="51"/>
                    </a:moveTo>
                    <a:cubicBezTo>
                      <a:pt x="102" y="65"/>
                      <a:pt x="97" y="77"/>
                      <a:pt x="87" y="87"/>
                    </a:cubicBezTo>
                    <a:cubicBezTo>
                      <a:pt x="77" y="97"/>
                      <a:pt x="65" y="102"/>
                      <a:pt x="51" y="102"/>
                    </a:cubicBezTo>
                    <a:cubicBezTo>
                      <a:pt x="37" y="102"/>
                      <a:pt x="25" y="97"/>
                      <a:pt x="15" y="87"/>
                    </a:cubicBezTo>
                    <a:cubicBezTo>
                      <a:pt x="5" y="77"/>
                      <a:pt x="0" y="65"/>
                      <a:pt x="0" y="51"/>
                    </a:cubicBezTo>
                    <a:cubicBezTo>
                      <a:pt x="0" y="37"/>
                      <a:pt x="5" y="25"/>
                      <a:pt x="15" y="15"/>
                    </a:cubicBezTo>
                    <a:cubicBezTo>
                      <a:pt x="25" y="5"/>
                      <a:pt x="37" y="0"/>
                      <a:pt x="51" y="0"/>
                    </a:cubicBezTo>
                    <a:cubicBezTo>
                      <a:pt x="65" y="0"/>
                      <a:pt x="77" y="5"/>
                      <a:pt x="87" y="15"/>
                    </a:cubicBezTo>
                    <a:cubicBezTo>
                      <a:pt x="97" y="25"/>
                      <a:pt x="102" y="37"/>
                      <a:pt x="102" y="5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Rectangle 51"/>
              <p:cNvSpPr>
                <a:spLocks noChangeArrowheads="1"/>
              </p:cNvSpPr>
              <p:nvPr/>
            </p:nvSpPr>
            <p:spPr bwMode="auto">
              <a:xfrm>
                <a:off x="1881188" y="2719388"/>
                <a:ext cx="48101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58" name="Group 157"/>
            <p:cNvGrpSpPr/>
            <p:nvPr/>
          </p:nvGrpSpPr>
          <p:grpSpPr>
            <a:xfrm rot="5400000">
              <a:off x="6678153" y="2543663"/>
              <a:ext cx="399905" cy="165693"/>
              <a:chOff x="1852613" y="2967038"/>
              <a:chExt cx="509588" cy="211138"/>
            </a:xfrm>
            <a:solidFill>
              <a:schemeClr val="accent4"/>
            </a:solidFill>
          </p:grpSpPr>
          <p:sp>
            <p:nvSpPr>
              <p:cNvPr id="180" name="Freeform 46"/>
              <p:cNvSpPr>
                <a:spLocks/>
              </p:cNvSpPr>
              <p:nvPr/>
            </p:nvSpPr>
            <p:spPr bwMode="auto">
              <a:xfrm>
                <a:off x="1852613" y="2967038"/>
                <a:ext cx="211138" cy="211138"/>
              </a:xfrm>
              <a:custGeom>
                <a:avLst/>
                <a:gdLst/>
                <a:ahLst/>
                <a:cxnLst>
                  <a:cxn ang="0">
                    <a:pos x="72" y="12"/>
                  </a:cxn>
                  <a:cxn ang="0">
                    <a:pos x="84" y="42"/>
                  </a:cxn>
                  <a:cxn ang="0">
                    <a:pos x="72" y="72"/>
                  </a:cxn>
                  <a:cxn ang="0">
                    <a:pos x="42" y="84"/>
                  </a:cxn>
                  <a:cxn ang="0">
                    <a:pos x="12" y="72"/>
                  </a:cxn>
                  <a:cxn ang="0">
                    <a:pos x="0" y="42"/>
                  </a:cxn>
                  <a:cxn ang="0">
                    <a:pos x="12" y="12"/>
                  </a:cxn>
                  <a:cxn ang="0">
                    <a:pos x="42" y="0"/>
                  </a:cxn>
                  <a:cxn ang="0">
                    <a:pos x="72" y="12"/>
                  </a:cxn>
                </a:cxnLst>
                <a:rect l="0" t="0" r="r" b="b"/>
                <a:pathLst>
                  <a:path w="84" h="84">
                    <a:moveTo>
                      <a:pt x="72" y="12"/>
                    </a:moveTo>
                    <a:cubicBezTo>
                      <a:pt x="80" y="20"/>
                      <a:pt x="84" y="30"/>
                      <a:pt x="84" y="42"/>
                    </a:cubicBezTo>
                    <a:cubicBezTo>
                      <a:pt x="84" y="53"/>
                      <a:pt x="80" y="63"/>
                      <a:pt x="72" y="72"/>
                    </a:cubicBezTo>
                    <a:cubicBezTo>
                      <a:pt x="64" y="80"/>
                      <a:pt x="54" y="84"/>
                      <a:pt x="42" y="84"/>
                    </a:cubicBezTo>
                    <a:cubicBezTo>
                      <a:pt x="31" y="84"/>
                      <a:pt x="21" y="80"/>
                      <a:pt x="12" y="72"/>
                    </a:cubicBezTo>
                    <a:cubicBezTo>
                      <a:pt x="4" y="63"/>
                      <a:pt x="0" y="53"/>
                      <a:pt x="0" y="42"/>
                    </a:cubicBezTo>
                    <a:cubicBezTo>
                      <a:pt x="0" y="30"/>
                      <a:pt x="4" y="20"/>
                      <a:pt x="12" y="12"/>
                    </a:cubicBezTo>
                    <a:cubicBezTo>
                      <a:pt x="21" y="4"/>
                      <a:pt x="31" y="0"/>
                      <a:pt x="42" y="0"/>
                    </a:cubicBezTo>
                    <a:cubicBezTo>
                      <a:pt x="54" y="0"/>
                      <a:pt x="64" y="4"/>
                      <a:pt x="72"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Rectangle 52"/>
              <p:cNvSpPr>
                <a:spLocks noChangeArrowheads="1"/>
              </p:cNvSpPr>
              <p:nvPr/>
            </p:nvSpPr>
            <p:spPr bwMode="auto">
              <a:xfrm>
                <a:off x="1941513" y="3040063"/>
                <a:ext cx="420688"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59" name="Group 158"/>
            <p:cNvGrpSpPr/>
            <p:nvPr/>
          </p:nvGrpSpPr>
          <p:grpSpPr>
            <a:xfrm rot="5400000">
              <a:off x="6498135" y="2626510"/>
              <a:ext cx="261620" cy="138285"/>
              <a:chOff x="2028826" y="3302000"/>
              <a:chExt cx="333375" cy="176213"/>
            </a:xfrm>
            <a:solidFill>
              <a:schemeClr val="accent4"/>
            </a:solidFill>
          </p:grpSpPr>
          <p:sp>
            <p:nvSpPr>
              <p:cNvPr id="178" name="Freeform 44"/>
              <p:cNvSpPr>
                <a:spLocks/>
              </p:cNvSpPr>
              <p:nvPr/>
            </p:nvSpPr>
            <p:spPr bwMode="auto">
              <a:xfrm>
                <a:off x="2028826" y="3302000"/>
                <a:ext cx="176213" cy="176213"/>
              </a:xfrm>
              <a:custGeom>
                <a:avLst/>
                <a:gdLst/>
                <a:ahLst/>
                <a:cxnLst>
                  <a:cxn ang="0">
                    <a:pos x="70" y="35"/>
                  </a:cxn>
                  <a:cxn ang="0">
                    <a:pos x="60" y="60"/>
                  </a:cxn>
                  <a:cxn ang="0">
                    <a:pos x="35" y="70"/>
                  </a:cxn>
                  <a:cxn ang="0">
                    <a:pos x="10" y="60"/>
                  </a:cxn>
                  <a:cxn ang="0">
                    <a:pos x="0" y="35"/>
                  </a:cxn>
                  <a:cxn ang="0">
                    <a:pos x="10" y="10"/>
                  </a:cxn>
                  <a:cxn ang="0">
                    <a:pos x="35" y="0"/>
                  </a:cxn>
                  <a:cxn ang="0">
                    <a:pos x="60" y="10"/>
                  </a:cxn>
                  <a:cxn ang="0">
                    <a:pos x="70" y="35"/>
                  </a:cxn>
                </a:cxnLst>
                <a:rect l="0" t="0" r="r" b="b"/>
                <a:pathLst>
                  <a:path w="70" h="70">
                    <a:moveTo>
                      <a:pt x="70" y="35"/>
                    </a:moveTo>
                    <a:cubicBezTo>
                      <a:pt x="70" y="45"/>
                      <a:pt x="67" y="53"/>
                      <a:pt x="60" y="60"/>
                    </a:cubicBezTo>
                    <a:cubicBezTo>
                      <a:pt x="53" y="66"/>
                      <a:pt x="45" y="70"/>
                      <a:pt x="35" y="70"/>
                    </a:cubicBezTo>
                    <a:cubicBezTo>
                      <a:pt x="25" y="70"/>
                      <a:pt x="17" y="66"/>
                      <a:pt x="10" y="60"/>
                    </a:cubicBezTo>
                    <a:cubicBezTo>
                      <a:pt x="3" y="53"/>
                      <a:pt x="0" y="45"/>
                      <a:pt x="0" y="35"/>
                    </a:cubicBezTo>
                    <a:cubicBezTo>
                      <a:pt x="0" y="25"/>
                      <a:pt x="3" y="17"/>
                      <a:pt x="10" y="10"/>
                    </a:cubicBezTo>
                    <a:cubicBezTo>
                      <a:pt x="17" y="3"/>
                      <a:pt x="25" y="0"/>
                      <a:pt x="35" y="0"/>
                    </a:cubicBezTo>
                    <a:cubicBezTo>
                      <a:pt x="45" y="0"/>
                      <a:pt x="53" y="3"/>
                      <a:pt x="60" y="10"/>
                    </a:cubicBezTo>
                    <a:cubicBezTo>
                      <a:pt x="67" y="17"/>
                      <a:pt x="70" y="25"/>
                      <a:pt x="70" y="3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Rectangle 53"/>
              <p:cNvSpPr>
                <a:spLocks noChangeArrowheads="1"/>
              </p:cNvSpPr>
              <p:nvPr/>
            </p:nvSpPr>
            <p:spPr bwMode="auto">
              <a:xfrm>
                <a:off x="2092326" y="3357563"/>
                <a:ext cx="2698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grpSp>
        <p:nvGrpSpPr>
          <p:cNvPr id="246" name="Group 245"/>
          <p:cNvGrpSpPr/>
          <p:nvPr/>
        </p:nvGrpSpPr>
        <p:grpSpPr>
          <a:xfrm>
            <a:off x="8663350" y="3624759"/>
            <a:ext cx="2393613" cy="884068"/>
            <a:chOff x="6497512" y="2718569"/>
            <a:chExt cx="1795210" cy="663051"/>
          </a:xfrm>
        </p:grpSpPr>
        <p:sp>
          <p:nvSpPr>
            <p:cNvPr id="153" name="Freeform 36"/>
            <p:cNvSpPr>
              <a:spLocks/>
            </p:cNvSpPr>
            <p:nvPr/>
          </p:nvSpPr>
          <p:spPr bwMode="auto">
            <a:xfrm rot="5400000">
              <a:off x="7981893" y="2719191"/>
              <a:ext cx="311452" cy="310207"/>
            </a:xfrm>
            <a:custGeom>
              <a:avLst/>
              <a:gdLst/>
              <a:ahLst/>
              <a:cxnLst>
                <a:cxn ang="0">
                  <a:pos x="135" y="23"/>
                </a:cxn>
                <a:cxn ang="0">
                  <a:pos x="158" y="79"/>
                </a:cxn>
                <a:cxn ang="0">
                  <a:pos x="135" y="135"/>
                </a:cxn>
                <a:cxn ang="0">
                  <a:pos x="79" y="158"/>
                </a:cxn>
                <a:cxn ang="0">
                  <a:pos x="24" y="135"/>
                </a:cxn>
                <a:cxn ang="0">
                  <a:pos x="0" y="79"/>
                </a:cxn>
                <a:cxn ang="0">
                  <a:pos x="24" y="23"/>
                </a:cxn>
                <a:cxn ang="0">
                  <a:pos x="79" y="0"/>
                </a:cxn>
                <a:cxn ang="0">
                  <a:pos x="135" y="23"/>
                </a:cxn>
              </a:cxnLst>
              <a:rect l="0" t="0" r="r" b="b"/>
              <a:pathLst>
                <a:path w="158" h="158">
                  <a:moveTo>
                    <a:pt x="135" y="23"/>
                  </a:moveTo>
                  <a:cubicBezTo>
                    <a:pt x="150" y="39"/>
                    <a:pt x="158" y="57"/>
                    <a:pt x="158" y="79"/>
                  </a:cubicBezTo>
                  <a:cubicBezTo>
                    <a:pt x="158" y="100"/>
                    <a:pt x="150" y="119"/>
                    <a:pt x="135" y="135"/>
                  </a:cubicBezTo>
                  <a:cubicBezTo>
                    <a:pt x="120" y="150"/>
                    <a:pt x="101" y="158"/>
                    <a:pt x="79" y="158"/>
                  </a:cubicBezTo>
                  <a:cubicBezTo>
                    <a:pt x="58" y="158"/>
                    <a:pt x="39" y="150"/>
                    <a:pt x="24" y="135"/>
                  </a:cubicBezTo>
                  <a:cubicBezTo>
                    <a:pt x="8" y="119"/>
                    <a:pt x="0" y="100"/>
                    <a:pt x="0" y="79"/>
                  </a:cubicBezTo>
                  <a:cubicBezTo>
                    <a:pt x="0" y="57"/>
                    <a:pt x="8" y="39"/>
                    <a:pt x="24" y="23"/>
                  </a:cubicBezTo>
                  <a:cubicBezTo>
                    <a:pt x="39" y="8"/>
                    <a:pt x="58" y="0"/>
                    <a:pt x="79" y="0"/>
                  </a:cubicBezTo>
                  <a:cubicBezTo>
                    <a:pt x="101" y="0"/>
                    <a:pt x="120" y="8"/>
                    <a:pt x="135" y="23"/>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60" name="Group 159"/>
            <p:cNvGrpSpPr/>
            <p:nvPr/>
          </p:nvGrpSpPr>
          <p:grpSpPr>
            <a:xfrm rot="5400000">
              <a:off x="7438098" y="3015353"/>
              <a:ext cx="397412" cy="165693"/>
              <a:chOff x="2387601" y="2000250"/>
              <a:chExt cx="506412" cy="211138"/>
            </a:xfrm>
            <a:solidFill>
              <a:schemeClr val="accent4"/>
            </a:solidFill>
          </p:grpSpPr>
          <p:sp>
            <p:nvSpPr>
              <p:cNvPr id="176" name="Freeform 41"/>
              <p:cNvSpPr>
                <a:spLocks/>
              </p:cNvSpPr>
              <p:nvPr/>
            </p:nvSpPr>
            <p:spPr bwMode="auto">
              <a:xfrm>
                <a:off x="2684463" y="2000250"/>
                <a:ext cx="209550" cy="211138"/>
              </a:xfrm>
              <a:custGeom>
                <a:avLst/>
                <a:gdLst/>
                <a:ahLst/>
                <a:cxnLst>
                  <a:cxn ang="0">
                    <a:pos x="71" y="12"/>
                  </a:cxn>
                  <a:cxn ang="0">
                    <a:pos x="84" y="42"/>
                  </a:cxn>
                  <a:cxn ang="0">
                    <a:pos x="71" y="71"/>
                  </a:cxn>
                  <a:cxn ang="0">
                    <a:pos x="42" y="84"/>
                  </a:cxn>
                  <a:cxn ang="0">
                    <a:pos x="12" y="71"/>
                  </a:cxn>
                  <a:cxn ang="0">
                    <a:pos x="0" y="42"/>
                  </a:cxn>
                  <a:cxn ang="0">
                    <a:pos x="12" y="12"/>
                  </a:cxn>
                  <a:cxn ang="0">
                    <a:pos x="42" y="0"/>
                  </a:cxn>
                  <a:cxn ang="0">
                    <a:pos x="71" y="12"/>
                  </a:cxn>
                </a:cxnLst>
                <a:rect l="0" t="0" r="r" b="b"/>
                <a:pathLst>
                  <a:path w="84" h="84">
                    <a:moveTo>
                      <a:pt x="71" y="12"/>
                    </a:moveTo>
                    <a:cubicBezTo>
                      <a:pt x="80" y="20"/>
                      <a:pt x="84" y="30"/>
                      <a:pt x="84" y="42"/>
                    </a:cubicBezTo>
                    <a:cubicBezTo>
                      <a:pt x="84" y="53"/>
                      <a:pt x="80" y="63"/>
                      <a:pt x="71" y="71"/>
                    </a:cubicBezTo>
                    <a:cubicBezTo>
                      <a:pt x="63" y="80"/>
                      <a:pt x="53" y="84"/>
                      <a:pt x="42" y="84"/>
                    </a:cubicBezTo>
                    <a:cubicBezTo>
                      <a:pt x="30" y="84"/>
                      <a:pt x="20" y="80"/>
                      <a:pt x="12" y="71"/>
                    </a:cubicBezTo>
                    <a:cubicBezTo>
                      <a:pt x="4" y="63"/>
                      <a:pt x="0" y="53"/>
                      <a:pt x="0" y="42"/>
                    </a:cubicBezTo>
                    <a:cubicBezTo>
                      <a:pt x="0" y="30"/>
                      <a:pt x="4" y="20"/>
                      <a:pt x="12" y="12"/>
                    </a:cubicBezTo>
                    <a:cubicBezTo>
                      <a:pt x="20" y="4"/>
                      <a:pt x="30" y="0"/>
                      <a:pt x="42" y="0"/>
                    </a:cubicBezTo>
                    <a:cubicBezTo>
                      <a:pt x="53" y="0"/>
                      <a:pt x="63" y="4"/>
                      <a:pt x="71"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Rectangle 54"/>
              <p:cNvSpPr>
                <a:spLocks noChangeArrowheads="1"/>
              </p:cNvSpPr>
              <p:nvPr/>
            </p:nvSpPr>
            <p:spPr bwMode="auto">
              <a:xfrm>
                <a:off x="2387601" y="2078038"/>
                <a:ext cx="4222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61" name="Group 160"/>
            <p:cNvGrpSpPr/>
            <p:nvPr/>
          </p:nvGrpSpPr>
          <p:grpSpPr>
            <a:xfrm rot="5400000">
              <a:off x="7756401" y="2961161"/>
              <a:ext cx="260374" cy="137039"/>
              <a:chOff x="2387601" y="1700213"/>
              <a:chExt cx="331788" cy="174625"/>
            </a:xfrm>
            <a:solidFill>
              <a:schemeClr val="accent4"/>
            </a:solidFill>
          </p:grpSpPr>
          <p:sp>
            <p:nvSpPr>
              <p:cNvPr id="174" name="Freeform 40"/>
              <p:cNvSpPr>
                <a:spLocks/>
              </p:cNvSpPr>
              <p:nvPr/>
            </p:nvSpPr>
            <p:spPr bwMode="auto">
              <a:xfrm>
                <a:off x="2543176" y="1700213"/>
                <a:ext cx="176213" cy="174625"/>
              </a:xfrm>
              <a:custGeom>
                <a:avLst/>
                <a:gdLst/>
                <a:ahLst/>
                <a:cxnLst>
                  <a:cxn ang="0">
                    <a:pos x="35" y="0"/>
                  </a:cxn>
                  <a:cxn ang="0">
                    <a:pos x="59" y="10"/>
                  </a:cxn>
                  <a:cxn ang="0">
                    <a:pos x="70" y="35"/>
                  </a:cxn>
                  <a:cxn ang="0">
                    <a:pos x="59" y="59"/>
                  </a:cxn>
                  <a:cxn ang="0">
                    <a:pos x="35" y="70"/>
                  </a:cxn>
                  <a:cxn ang="0">
                    <a:pos x="10" y="59"/>
                  </a:cxn>
                  <a:cxn ang="0">
                    <a:pos x="0" y="35"/>
                  </a:cxn>
                  <a:cxn ang="0">
                    <a:pos x="10" y="10"/>
                  </a:cxn>
                  <a:cxn ang="0">
                    <a:pos x="35" y="0"/>
                  </a:cxn>
                </a:cxnLst>
                <a:rect l="0" t="0" r="r" b="b"/>
                <a:pathLst>
                  <a:path w="70" h="70">
                    <a:moveTo>
                      <a:pt x="35" y="0"/>
                    </a:moveTo>
                    <a:cubicBezTo>
                      <a:pt x="44" y="0"/>
                      <a:pt x="53" y="3"/>
                      <a:pt x="59" y="10"/>
                    </a:cubicBezTo>
                    <a:cubicBezTo>
                      <a:pt x="66" y="17"/>
                      <a:pt x="70" y="25"/>
                      <a:pt x="70" y="35"/>
                    </a:cubicBezTo>
                    <a:cubicBezTo>
                      <a:pt x="70" y="44"/>
                      <a:pt x="66" y="53"/>
                      <a:pt x="59" y="59"/>
                    </a:cubicBezTo>
                    <a:cubicBezTo>
                      <a:pt x="53" y="66"/>
                      <a:pt x="44" y="70"/>
                      <a:pt x="35" y="70"/>
                    </a:cubicBezTo>
                    <a:cubicBezTo>
                      <a:pt x="25" y="70"/>
                      <a:pt x="17" y="66"/>
                      <a:pt x="10" y="59"/>
                    </a:cubicBezTo>
                    <a:cubicBezTo>
                      <a:pt x="3" y="53"/>
                      <a:pt x="0" y="44"/>
                      <a:pt x="0" y="35"/>
                    </a:cubicBezTo>
                    <a:cubicBezTo>
                      <a:pt x="0" y="25"/>
                      <a:pt x="3" y="17"/>
                      <a:pt x="10" y="10"/>
                    </a:cubicBezTo>
                    <a:cubicBezTo>
                      <a:pt x="17" y="3"/>
                      <a:pt x="25" y="0"/>
                      <a:pt x="3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Rectangle 55"/>
              <p:cNvSpPr>
                <a:spLocks noChangeArrowheads="1"/>
              </p:cNvSpPr>
              <p:nvPr/>
            </p:nvSpPr>
            <p:spPr bwMode="auto">
              <a:xfrm>
                <a:off x="2387601" y="1760538"/>
                <a:ext cx="254000" cy="5397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62" name="Group 161"/>
            <p:cNvGrpSpPr/>
            <p:nvPr/>
          </p:nvGrpSpPr>
          <p:grpSpPr>
            <a:xfrm rot="5400000">
              <a:off x="7150939" y="3033417"/>
              <a:ext cx="468424" cy="200576"/>
              <a:chOff x="2387601" y="2298700"/>
              <a:chExt cx="596900" cy="255588"/>
            </a:xfrm>
            <a:solidFill>
              <a:schemeClr val="accent4"/>
            </a:solidFill>
          </p:grpSpPr>
          <p:sp>
            <p:nvSpPr>
              <p:cNvPr id="172" name="Freeform 34"/>
              <p:cNvSpPr>
                <a:spLocks/>
              </p:cNvSpPr>
              <p:nvPr/>
            </p:nvSpPr>
            <p:spPr bwMode="auto">
              <a:xfrm>
                <a:off x="2728913" y="2298700"/>
                <a:ext cx="255588" cy="255588"/>
              </a:xfrm>
              <a:custGeom>
                <a:avLst/>
                <a:gdLst/>
                <a:ahLst/>
                <a:cxnLst>
                  <a:cxn ang="0">
                    <a:pos x="87" y="87"/>
                  </a:cxn>
                  <a:cxn ang="0">
                    <a:pos x="51" y="102"/>
                  </a:cxn>
                  <a:cxn ang="0">
                    <a:pos x="15" y="87"/>
                  </a:cxn>
                  <a:cxn ang="0">
                    <a:pos x="0" y="51"/>
                  </a:cxn>
                  <a:cxn ang="0">
                    <a:pos x="15" y="15"/>
                  </a:cxn>
                  <a:cxn ang="0">
                    <a:pos x="51" y="0"/>
                  </a:cxn>
                  <a:cxn ang="0">
                    <a:pos x="87" y="15"/>
                  </a:cxn>
                  <a:cxn ang="0">
                    <a:pos x="102" y="51"/>
                  </a:cxn>
                  <a:cxn ang="0">
                    <a:pos x="87" y="87"/>
                  </a:cxn>
                </a:cxnLst>
                <a:rect l="0" t="0" r="r" b="b"/>
                <a:pathLst>
                  <a:path w="102" h="102">
                    <a:moveTo>
                      <a:pt x="87" y="87"/>
                    </a:moveTo>
                    <a:cubicBezTo>
                      <a:pt x="77" y="97"/>
                      <a:pt x="65" y="102"/>
                      <a:pt x="51" y="102"/>
                    </a:cubicBezTo>
                    <a:cubicBezTo>
                      <a:pt x="37" y="102"/>
                      <a:pt x="24" y="97"/>
                      <a:pt x="15" y="87"/>
                    </a:cubicBezTo>
                    <a:cubicBezTo>
                      <a:pt x="5" y="77"/>
                      <a:pt x="0" y="65"/>
                      <a:pt x="0" y="51"/>
                    </a:cubicBezTo>
                    <a:cubicBezTo>
                      <a:pt x="0" y="37"/>
                      <a:pt x="5" y="25"/>
                      <a:pt x="15" y="15"/>
                    </a:cubicBezTo>
                    <a:cubicBezTo>
                      <a:pt x="24" y="5"/>
                      <a:pt x="37" y="0"/>
                      <a:pt x="51" y="0"/>
                    </a:cubicBezTo>
                    <a:cubicBezTo>
                      <a:pt x="65" y="0"/>
                      <a:pt x="77" y="5"/>
                      <a:pt x="87" y="15"/>
                    </a:cubicBezTo>
                    <a:cubicBezTo>
                      <a:pt x="97" y="25"/>
                      <a:pt x="102" y="37"/>
                      <a:pt x="102" y="51"/>
                    </a:cubicBezTo>
                    <a:cubicBezTo>
                      <a:pt x="102" y="65"/>
                      <a:pt x="97" y="77"/>
                      <a:pt x="87" y="8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Rectangle 56"/>
              <p:cNvSpPr>
                <a:spLocks noChangeArrowheads="1"/>
              </p:cNvSpPr>
              <p:nvPr/>
            </p:nvSpPr>
            <p:spPr bwMode="auto">
              <a:xfrm>
                <a:off x="2387601" y="2403475"/>
                <a:ext cx="482600"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63" name="Group 162"/>
            <p:cNvGrpSpPr/>
            <p:nvPr/>
          </p:nvGrpSpPr>
          <p:grpSpPr>
            <a:xfrm rot="5400000">
              <a:off x="6896794" y="3028434"/>
              <a:ext cx="482127" cy="224246"/>
              <a:chOff x="2387601" y="2598738"/>
              <a:chExt cx="614362" cy="285750"/>
            </a:xfrm>
            <a:solidFill>
              <a:schemeClr val="accent4"/>
            </a:solidFill>
          </p:grpSpPr>
          <p:sp>
            <p:nvSpPr>
              <p:cNvPr id="170" name="Freeform 35"/>
              <p:cNvSpPr>
                <a:spLocks/>
              </p:cNvSpPr>
              <p:nvPr/>
            </p:nvSpPr>
            <p:spPr bwMode="auto">
              <a:xfrm>
                <a:off x="2716213" y="2598738"/>
                <a:ext cx="285750" cy="285750"/>
              </a:xfrm>
              <a:custGeom>
                <a:avLst/>
                <a:gdLst/>
                <a:ahLst/>
                <a:cxnLst>
                  <a:cxn ang="0">
                    <a:pos x="114" y="57"/>
                  </a:cxn>
                  <a:cxn ang="0">
                    <a:pos x="97" y="97"/>
                  </a:cxn>
                  <a:cxn ang="0">
                    <a:pos x="57" y="114"/>
                  </a:cxn>
                  <a:cxn ang="0">
                    <a:pos x="16" y="97"/>
                  </a:cxn>
                  <a:cxn ang="0">
                    <a:pos x="0" y="57"/>
                  </a:cxn>
                  <a:cxn ang="0">
                    <a:pos x="16" y="16"/>
                  </a:cxn>
                  <a:cxn ang="0">
                    <a:pos x="57" y="0"/>
                  </a:cxn>
                  <a:cxn ang="0">
                    <a:pos x="97" y="16"/>
                  </a:cxn>
                  <a:cxn ang="0">
                    <a:pos x="114" y="57"/>
                  </a:cxn>
                </a:cxnLst>
                <a:rect l="0" t="0" r="r" b="b"/>
                <a:pathLst>
                  <a:path w="114" h="114">
                    <a:moveTo>
                      <a:pt x="114" y="57"/>
                    </a:moveTo>
                    <a:cubicBezTo>
                      <a:pt x="114" y="72"/>
                      <a:pt x="108" y="86"/>
                      <a:pt x="97" y="97"/>
                    </a:cubicBezTo>
                    <a:cubicBezTo>
                      <a:pt x="86" y="108"/>
                      <a:pt x="72" y="114"/>
                      <a:pt x="57" y="114"/>
                    </a:cubicBezTo>
                    <a:cubicBezTo>
                      <a:pt x="41" y="114"/>
                      <a:pt x="27" y="108"/>
                      <a:pt x="16" y="97"/>
                    </a:cubicBezTo>
                    <a:cubicBezTo>
                      <a:pt x="5" y="86"/>
                      <a:pt x="0" y="72"/>
                      <a:pt x="0" y="57"/>
                    </a:cubicBezTo>
                    <a:cubicBezTo>
                      <a:pt x="0" y="41"/>
                      <a:pt x="5" y="28"/>
                      <a:pt x="16" y="16"/>
                    </a:cubicBezTo>
                    <a:cubicBezTo>
                      <a:pt x="27" y="5"/>
                      <a:pt x="41" y="0"/>
                      <a:pt x="57" y="0"/>
                    </a:cubicBezTo>
                    <a:cubicBezTo>
                      <a:pt x="72" y="0"/>
                      <a:pt x="86" y="5"/>
                      <a:pt x="97" y="16"/>
                    </a:cubicBezTo>
                    <a:cubicBezTo>
                      <a:pt x="108" y="28"/>
                      <a:pt x="114" y="41"/>
                      <a:pt x="114" y="5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Rectangle 57"/>
              <p:cNvSpPr>
                <a:spLocks noChangeArrowheads="1"/>
              </p:cNvSpPr>
              <p:nvPr/>
            </p:nvSpPr>
            <p:spPr bwMode="auto">
              <a:xfrm>
                <a:off x="2387601" y="2719388"/>
                <a:ext cx="482600"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64" name="Group 163"/>
            <p:cNvGrpSpPr/>
            <p:nvPr/>
          </p:nvGrpSpPr>
          <p:grpSpPr>
            <a:xfrm rot="5400000">
              <a:off x="6656352" y="2997289"/>
              <a:ext cx="443508" cy="247916"/>
              <a:chOff x="2387601" y="2914650"/>
              <a:chExt cx="565150" cy="315913"/>
            </a:xfrm>
            <a:solidFill>
              <a:schemeClr val="accent4"/>
            </a:solidFill>
          </p:grpSpPr>
          <p:sp>
            <p:nvSpPr>
              <p:cNvPr id="168" name="Freeform 42"/>
              <p:cNvSpPr>
                <a:spLocks/>
              </p:cNvSpPr>
              <p:nvPr/>
            </p:nvSpPr>
            <p:spPr bwMode="auto">
              <a:xfrm>
                <a:off x="2636838" y="2914650"/>
                <a:ext cx="315913" cy="315913"/>
              </a:xfrm>
              <a:custGeom>
                <a:avLst/>
                <a:gdLst/>
                <a:ahLst/>
                <a:cxnLst>
                  <a:cxn ang="0">
                    <a:pos x="107" y="18"/>
                  </a:cxn>
                  <a:cxn ang="0">
                    <a:pos x="126" y="63"/>
                  </a:cxn>
                  <a:cxn ang="0">
                    <a:pos x="107" y="107"/>
                  </a:cxn>
                  <a:cxn ang="0">
                    <a:pos x="63" y="126"/>
                  </a:cxn>
                  <a:cxn ang="0">
                    <a:pos x="18" y="107"/>
                  </a:cxn>
                  <a:cxn ang="0">
                    <a:pos x="0" y="63"/>
                  </a:cxn>
                  <a:cxn ang="0">
                    <a:pos x="18" y="18"/>
                  </a:cxn>
                  <a:cxn ang="0">
                    <a:pos x="63" y="0"/>
                  </a:cxn>
                  <a:cxn ang="0">
                    <a:pos x="107" y="18"/>
                  </a:cxn>
                </a:cxnLst>
                <a:rect l="0" t="0" r="r" b="b"/>
                <a:pathLst>
                  <a:path w="126" h="126">
                    <a:moveTo>
                      <a:pt x="107" y="18"/>
                    </a:moveTo>
                    <a:cubicBezTo>
                      <a:pt x="120" y="31"/>
                      <a:pt x="126" y="45"/>
                      <a:pt x="126" y="63"/>
                    </a:cubicBezTo>
                    <a:cubicBezTo>
                      <a:pt x="126" y="80"/>
                      <a:pt x="120" y="95"/>
                      <a:pt x="107" y="107"/>
                    </a:cubicBezTo>
                    <a:cubicBezTo>
                      <a:pt x="95" y="120"/>
                      <a:pt x="80" y="126"/>
                      <a:pt x="63" y="126"/>
                    </a:cubicBezTo>
                    <a:cubicBezTo>
                      <a:pt x="45" y="126"/>
                      <a:pt x="30" y="120"/>
                      <a:pt x="18" y="107"/>
                    </a:cubicBezTo>
                    <a:cubicBezTo>
                      <a:pt x="6" y="95"/>
                      <a:pt x="0" y="80"/>
                      <a:pt x="0" y="63"/>
                    </a:cubicBezTo>
                    <a:cubicBezTo>
                      <a:pt x="0" y="45"/>
                      <a:pt x="6" y="31"/>
                      <a:pt x="18" y="18"/>
                    </a:cubicBezTo>
                    <a:cubicBezTo>
                      <a:pt x="30" y="6"/>
                      <a:pt x="45" y="0"/>
                      <a:pt x="63" y="0"/>
                    </a:cubicBezTo>
                    <a:cubicBezTo>
                      <a:pt x="80" y="0"/>
                      <a:pt x="95" y="6"/>
                      <a:pt x="107" y="1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Rectangle 58"/>
              <p:cNvSpPr>
                <a:spLocks noChangeArrowheads="1"/>
              </p:cNvSpPr>
              <p:nvPr/>
            </p:nvSpPr>
            <p:spPr bwMode="auto">
              <a:xfrm>
                <a:off x="2387601" y="3040063"/>
                <a:ext cx="422275"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nvGrpSpPr>
            <p:cNvPr id="165" name="Group 164"/>
            <p:cNvGrpSpPr/>
            <p:nvPr/>
          </p:nvGrpSpPr>
          <p:grpSpPr>
            <a:xfrm rot="5400000">
              <a:off x="6467612" y="2929392"/>
              <a:ext cx="322665" cy="262866"/>
              <a:chOff x="2387601" y="3222625"/>
              <a:chExt cx="411163" cy="334963"/>
            </a:xfrm>
            <a:solidFill>
              <a:schemeClr val="accent4"/>
            </a:solidFill>
          </p:grpSpPr>
          <p:sp>
            <p:nvSpPr>
              <p:cNvPr id="166" name="Freeform 43"/>
              <p:cNvSpPr>
                <a:spLocks/>
              </p:cNvSpPr>
              <p:nvPr/>
            </p:nvSpPr>
            <p:spPr bwMode="auto">
              <a:xfrm>
                <a:off x="2463801" y="3222625"/>
                <a:ext cx="334963" cy="334963"/>
              </a:xfrm>
              <a:custGeom>
                <a:avLst/>
                <a:gdLst/>
                <a:ahLst/>
                <a:cxnLst>
                  <a:cxn ang="0">
                    <a:pos x="0" y="67"/>
                  </a:cxn>
                  <a:cxn ang="0">
                    <a:pos x="19" y="19"/>
                  </a:cxn>
                  <a:cxn ang="0">
                    <a:pos x="67" y="0"/>
                  </a:cxn>
                  <a:cxn ang="0">
                    <a:pos x="114" y="19"/>
                  </a:cxn>
                  <a:cxn ang="0">
                    <a:pos x="134" y="67"/>
                  </a:cxn>
                  <a:cxn ang="0">
                    <a:pos x="114" y="114"/>
                  </a:cxn>
                  <a:cxn ang="0">
                    <a:pos x="67" y="134"/>
                  </a:cxn>
                  <a:cxn ang="0">
                    <a:pos x="19" y="114"/>
                  </a:cxn>
                  <a:cxn ang="0">
                    <a:pos x="0" y="67"/>
                  </a:cxn>
                </a:cxnLst>
                <a:rect l="0" t="0" r="r" b="b"/>
                <a:pathLst>
                  <a:path w="134" h="134">
                    <a:moveTo>
                      <a:pt x="0" y="67"/>
                    </a:moveTo>
                    <a:cubicBezTo>
                      <a:pt x="0" y="48"/>
                      <a:pt x="6" y="33"/>
                      <a:pt x="19" y="19"/>
                    </a:cubicBezTo>
                    <a:cubicBezTo>
                      <a:pt x="32" y="6"/>
                      <a:pt x="48" y="0"/>
                      <a:pt x="67" y="0"/>
                    </a:cubicBezTo>
                    <a:cubicBezTo>
                      <a:pt x="85" y="0"/>
                      <a:pt x="101" y="6"/>
                      <a:pt x="114" y="19"/>
                    </a:cubicBezTo>
                    <a:cubicBezTo>
                      <a:pt x="127" y="33"/>
                      <a:pt x="134" y="48"/>
                      <a:pt x="134" y="67"/>
                    </a:cubicBezTo>
                    <a:cubicBezTo>
                      <a:pt x="134" y="85"/>
                      <a:pt x="127" y="101"/>
                      <a:pt x="114" y="114"/>
                    </a:cubicBezTo>
                    <a:cubicBezTo>
                      <a:pt x="101" y="127"/>
                      <a:pt x="85" y="134"/>
                      <a:pt x="67" y="134"/>
                    </a:cubicBezTo>
                    <a:cubicBezTo>
                      <a:pt x="48" y="134"/>
                      <a:pt x="32" y="127"/>
                      <a:pt x="19" y="114"/>
                    </a:cubicBezTo>
                    <a:cubicBezTo>
                      <a:pt x="6" y="101"/>
                      <a:pt x="0" y="85"/>
                      <a:pt x="0" y="6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Rectangle 59"/>
              <p:cNvSpPr>
                <a:spLocks noChangeArrowheads="1"/>
              </p:cNvSpPr>
              <p:nvPr/>
            </p:nvSpPr>
            <p:spPr bwMode="auto">
              <a:xfrm>
                <a:off x="2387601" y="3357563"/>
                <a:ext cx="271463" cy="555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sp>
        <p:nvSpPr>
          <p:cNvPr id="195" name="Rectangular Callout 194"/>
          <p:cNvSpPr/>
          <p:nvPr/>
        </p:nvSpPr>
        <p:spPr>
          <a:xfrm>
            <a:off x="957389" y="1329507"/>
            <a:ext cx="2729030" cy="1365266"/>
          </a:xfrm>
          <a:prstGeom prst="wedgeRectCallout">
            <a:avLst>
              <a:gd name="adj1" fmla="val -30714"/>
              <a:gd name="adj2" fmla="val 77460"/>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accent1">
                  <a:lumMod val="75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0" name="Rectangular Callout 229"/>
          <p:cNvSpPr/>
          <p:nvPr/>
        </p:nvSpPr>
        <p:spPr>
          <a:xfrm rot="10800000">
            <a:off x="8431474" y="4885538"/>
            <a:ext cx="2625487" cy="1641513"/>
          </a:xfrm>
          <a:prstGeom prst="wedgeRectCallout">
            <a:avLst>
              <a:gd name="adj1" fmla="val -30714"/>
              <a:gd name="adj2" fmla="val 77460"/>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accent1">
                  <a:lumMod val="75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5" name="Text Placeholder 3"/>
          <p:cNvSpPr txBox="1">
            <a:spLocks/>
          </p:cNvSpPr>
          <p:nvPr/>
        </p:nvSpPr>
        <p:spPr>
          <a:xfrm>
            <a:off x="3960057" y="1348262"/>
            <a:ext cx="1025922" cy="307777"/>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zh-CN" altLang="en-US"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人体临床</a:t>
            </a:r>
            <a:endParaRPr lang="en-US"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6" name="Text Placeholder 3"/>
          <p:cNvSpPr txBox="1">
            <a:spLocks/>
          </p:cNvSpPr>
          <p:nvPr/>
        </p:nvSpPr>
        <p:spPr>
          <a:xfrm>
            <a:off x="3960003" y="1769875"/>
            <a:ext cx="2212807" cy="86177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zh-CN" altLang="en-US" sz="1400" dirty="0">
                <a:solidFill>
                  <a:schemeClr val="tx1"/>
                </a:solidFill>
                <a:latin typeface="+mn-ea"/>
                <a:sym typeface="微软雅黑 Light" panose="020B0502040204020203" pitchFamily="34" charset="-122"/>
              </a:rPr>
              <a:t>联合权威医疗机构，经过多年的人体临床</a:t>
            </a:r>
            <a:r>
              <a:rPr lang="zh-CN" altLang="en-US" sz="1400" dirty="0" smtClean="0">
                <a:solidFill>
                  <a:schemeClr val="tx1"/>
                </a:solidFill>
                <a:latin typeface="+mn-ea"/>
                <a:sym typeface="微软雅黑 Light" panose="020B0502040204020203" pitchFamily="34" charset="-122"/>
              </a:rPr>
              <a:t>，被认定</a:t>
            </a:r>
            <a:r>
              <a:rPr lang="zh-CN" altLang="en-US" sz="1400" dirty="0">
                <a:solidFill>
                  <a:schemeClr val="tx1"/>
                </a:solidFill>
                <a:latin typeface="+mn-ea"/>
                <a:sym typeface="微软雅黑 Light" panose="020B0502040204020203" pitchFamily="34" charset="-122"/>
              </a:rPr>
              <a:t>为人体来源的功效型菌株，定殖能力是同类产品的</a:t>
            </a:r>
            <a:r>
              <a:rPr lang="en-US" altLang="zh-CN" sz="1400" dirty="0">
                <a:solidFill>
                  <a:schemeClr val="tx1"/>
                </a:solidFill>
                <a:latin typeface="+mn-ea"/>
                <a:sym typeface="微软雅黑 Light" panose="020B0502040204020203" pitchFamily="34" charset="-122"/>
              </a:rPr>
              <a:t>14</a:t>
            </a:r>
            <a:r>
              <a:rPr lang="zh-CN" altLang="en-US" sz="1400" dirty="0">
                <a:solidFill>
                  <a:schemeClr val="tx1"/>
                </a:solidFill>
                <a:latin typeface="+mn-ea"/>
                <a:sym typeface="微软雅黑 Light" panose="020B0502040204020203" pitchFamily="34" charset="-122"/>
              </a:rPr>
              <a:t>倍以上。</a:t>
            </a:r>
            <a:endParaRPr lang="en-US" sz="1400" dirty="0">
              <a:solidFill>
                <a:schemeClr val="tx1"/>
              </a:solidFill>
              <a:latin typeface="+mn-ea"/>
              <a:sym typeface="微软雅黑 Light" panose="020B0502040204020203" pitchFamily="34" charset="-122"/>
            </a:endParaRPr>
          </a:p>
        </p:txBody>
      </p:sp>
      <p:sp>
        <p:nvSpPr>
          <p:cNvPr id="237" name="Text Placeholder 3"/>
          <p:cNvSpPr txBox="1">
            <a:spLocks/>
          </p:cNvSpPr>
          <p:nvPr/>
        </p:nvSpPr>
        <p:spPr>
          <a:xfrm>
            <a:off x="8746403" y="1141216"/>
            <a:ext cx="1516441" cy="307777"/>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en-US" altLang="zh-CN"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SCI </a:t>
            </a:r>
            <a:r>
              <a:rPr lang="zh-CN" altLang="en-US"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国际论文</a:t>
            </a:r>
            <a:endParaRPr lang="en-US"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8" name="Text Placeholder 3"/>
          <p:cNvSpPr txBox="1">
            <a:spLocks/>
          </p:cNvSpPr>
          <p:nvPr/>
        </p:nvSpPr>
        <p:spPr>
          <a:xfrm>
            <a:off x="8478484" y="1611468"/>
            <a:ext cx="2469333" cy="107721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en-US" altLang="zh-CN" sz="1400" dirty="0">
                <a:solidFill>
                  <a:schemeClr val="tx1"/>
                </a:solidFill>
                <a:latin typeface="+mn-ea"/>
                <a:sym typeface="微软雅黑 Light" panose="020B0502040204020203" pitchFamily="34" charset="-122"/>
              </a:rPr>
              <a:t>30</a:t>
            </a:r>
            <a:r>
              <a:rPr lang="zh-CN" altLang="en-US" sz="1400" dirty="0">
                <a:solidFill>
                  <a:schemeClr val="tx1"/>
                </a:solidFill>
                <a:latin typeface="+mn-ea"/>
                <a:sym typeface="微软雅黑 Light" panose="020B0502040204020203" pitchFamily="34" charset="-122"/>
              </a:rPr>
              <a:t>年期间发表了</a:t>
            </a:r>
            <a:r>
              <a:rPr lang="en-US" altLang="zh-CN" sz="1400" dirty="0">
                <a:solidFill>
                  <a:schemeClr val="tx1"/>
                </a:solidFill>
                <a:latin typeface="+mn-ea"/>
                <a:sym typeface="微软雅黑 Light" panose="020B0502040204020203" pitchFamily="34" charset="-122"/>
              </a:rPr>
              <a:t>260</a:t>
            </a:r>
            <a:r>
              <a:rPr lang="zh-CN" altLang="en-US" sz="1400" dirty="0">
                <a:solidFill>
                  <a:schemeClr val="tx1"/>
                </a:solidFill>
                <a:latin typeface="+mn-ea"/>
                <a:sym typeface="微软雅黑 Light" panose="020B0502040204020203" pitchFamily="34" charset="-122"/>
              </a:rPr>
              <a:t>多篇</a:t>
            </a:r>
            <a:r>
              <a:rPr lang="en-SG" altLang="zh-CN" sz="1400" dirty="0">
                <a:solidFill>
                  <a:schemeClr val="tx1"/>
                </a:solidFill>
                <a:latin typeface="+mn-ea"/>
                <a:sym typeface="微软雅黑 Light" panose="020B0502040204020203" pitchFamily="34" charset="-122"/>
              </a:rPr>
              <a:t>SC</a:t>
            </a:r>
            <a:r>
              <a:rPr lang="en-US" altLang="zh-CN" sz="1400" dirty="0">
                <a:solidFill>
                  <a:schemeClr val="tx1"/>
                </a:solidFill>
                <a:latin typeface="+mn-ea"/>
                <a:sym typeface="微软雅黑 Light" panose="020B0502040204020203" pitchFamily="34" charset="-122"/>
              </a:rPr>
              <a:t>I</a:t>
            </a:r>
            <a:r>
              <a:rPr lang="zh-CN" altLang="en-US" sz="1400" dirty="0">
                <a:solidFill>
                  <a:schemeClr val="tx1"/>
                </a:solidFill>
                <a:latin typeface="+mn-ea"/>
                <a:sym typeface="微软雅黑 Light" panose="020B0502040204020203" pitchFamily="34" charset="-122"/>
              </a:rPr>
              <a:t>国际论文，</a:t>
            </a:r>
            <a:r>
              <a:rPr lang="zh-CN" altLang="en-US" sz="1400" dirty="0" smtClean="0">
                <a:solidFill>
                  <a:schemeClr val="tx1"/>
                </a:solidFill>
                <a:latin typeface="+mn-ea"/>
                <a:sym typeface="微软雅黑 Light" panose="020B0502040204020203" pitchFamily="34" charset="-122"/>
              </a:rPr>
              <a:t>促进了行业</a:t>
            </a:r>
            <a:r>
              <a:rPr lang="zh-CN" altLang="en-US" sz="1400" dirty="0">
                <a:solidFill>
                  <a:schemeClr val="tx1"/>
                </a:solidFill>
                <a:latin typeface="+mn-ea"/>
                <a:sym typeface="微软雅黑 Light" panose="020B0502040204020203" pitchFamily="34" charset="-122"/>
              </a:rPr>
              <a:t>发展，</a:t>
            </a:r>
            <a:r>
              <a:rPr lang="zh-CN" altLang="en-US" sz="1400" dirty="0" smtClean="0">
                <a:solidFill>
                  <a:schemeClr val="tx1"/>
                </a:solidFill>
                <a:latin typeface="+mn-ea"/>
                <a:sym typeface="微软雅黑 Light" panose="020B0502040204020203" pitchFamily="34" charset="-122"/>
              </a:rPr>
              <a:t>微生态领域</a:t>
            </a:r>
            <a:r>
              <a:rPr lang="zh-CN" altLang="en-US" sz="1400" dirty="0">
                <a:solidFill>
                  <a:schemeClr val="tx1"/>
                </a:solidFill>
                <a:latin typeface="+mn-ea"/>
                <a:sym typeface="微软雅黑 Light" panose="020B0502040204020203" pitchFamily="34" charset="-122"/>
              </a:rPr>
              <a:t>处于领导者</a:t>
            </a:r>
            <a:r>
              <a:rPr lang="zh-CN" altLang="en-US" sz="1400" dirty="0" smtClean="0">
                <a:solidFill>
                  <a:schemeClr val="tx1"/>
                </a:solidFill>
                <a:latin typeface="+mn-ea"/>
                <a:sym typeface="微软雅黑 Light" panose="020B0502040204020203" pitchFamily="34" charset="-122"/>
              </a:rPr>
              <a:t>地位</a:t>
            </a:r>
            <a:r>
              <a:rPr lang="en-US" altLang="zh-CN" sz="1400" dirty="0" smtClean="0">
                <a:solidFill>
                  <a:schemeClr val="tx1"/>
                </a:solidFill>
                <a:latin typeface="+mn-ea"/>
                <a:sym typeface="微软雅黑 Light" panose="020B0502040204020203" pitchFamily="34" charset="-122"/>
              </a:rPr>
              <a:t>,SCI</a:t>
            </a:r>
            <a:r>
              <a:rPr lang="zh-CN" altLang="en-US" sz="1400" dirty="0" smtClean="0">
                <a:solidFill>
                  <a:schemeClr val="tx1"/>
                </a:solidFill>
                <a:latin typeface="+mn-ea"/>
                <a:sym typeface="微软雅黑 Light" panose="020B0502040204020203" pitchFamily="34" charset="-122"/>
              </a:rPr>
              <a:t>论文是</a:t>
            </a:r>
            <a:r>
              <a:rPr lang="zh-CN" altLang="en-US" sz="1400" dirty="0" smtClean="0"/>
              <a:t>自然科学</a:t>
            </a:r>
            <a:r>
              <a:rPr lang="zh-CN" altLang="en-US" sz="1400" dirty="0"/>
              <a:t>、生物、</a:t>
            </a:r>
            <a:r>
              <a:rPr lang="zh-CN" altLang="en-US" sz="1400" dirty="0" smtClean="0"/>
              <a:t>医学等方面的最高等级的学术论文。</a:t>
            </a:r>
            <a:endParaRPr lang="en-US" sz="1333"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9" name="Text Placeholder 3"/>
          <p:cNvSpPr txBox="1">
            <a:spLocks/>
          </p:cNvSpPr>
          <p:nvPr/>
        </p:nvSpPr>
        <p:spPr>
          <a:xfrm>
            <a:off x="6978259" y="4748664"/>
            <a:ext cx="1282467" cy="677108"/>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教科书内容</a:t>
            </a:r>
            <a:endParaRPr lang="en-SG" altLang="zh-CN"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a:p>
            <a:pPr algn="r" defTabSz="1219170">
              <a:spcBef>
                <a:spcPct val="20000"/>
              </a:spcBef>
              <a:defRPr/>
            </a:pPr>
            <a:endParaRPr lang="en-US"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0" name="Text Placeholder 3"/>
          <p:cNvSpPr txBox="1">
            <a:spLocks/>
          </p:cNvSpPr>
          <p:nvPr/>
        </p:nvSpPr>
        <p:spPr>
          <a:xfrm>
            <a:off x="6620222" y="5290816"/>
            <a:ext cx="1677690" cy="6463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zh-CN" altLang="en-US" sz="1400" dirty="0">
                <a:solidFill>
                  <a:schemeClr val="tx1"/>
                </a:solidFill>
                <a:latin typeface="+mn-ea"/>
                <a:sym typeface="微软雅黑 Light" panose="020B0502040204020203" pitchFamily="34" charset="-122"/>
              </a:rPr>
              <a:t>我们的研究成果被欧美多所院校微生物学科引用为教科书内容。</a:t>
            </a:r>
            <a:endParaRPr lang="en-US" sz="1400" dirty="0">
              <a:solidFill>
                <a:schemeClr val="tx1"/>
              </a:solidFill>
              <a:latin typeface="+mn-ea"/>
              <a:sym typeface="微软雅黑 Light" panose="020B0502040204020203" pitchFamily="34" charset="-122"/>
            </a:endParaRPr>
          </a:p>
        </p:txBody>
      </p:sp>
      <p:sp>
        <p:nvSpPr>
          <p:cNvPr id="241" name="Text Placeholder 3"/>
          <p:cNvSpPr txBox="1">
            <a:spLocks/>
          </p:cNvSpPr>
          <p:nvPr/>
        </p:nvSpPr>
        <p:spPr>
          <a:xfrm>
            <a:off x="1895670" y="4764712"/>
            <a:ext cx="1025923" cy="307777"/>
          </a:xfrm>
          <a:prstGeom prst="rect">
            <a:avLst/>
          </a:prstGeom>
          <a:no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9170">
              <a:spcBef>
                <a:spcPct val="20000"/>
              </a:spcBef>
              <a:defRPr/>
            </a:pPr>
            <a:r>
              <a:rPr lang="zh-CN" altLang="en-US"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rPr>
              <a:t>功效专利</a:t>
            </a:r>
            <a:endParaRPr lang="en-US" sz="2000" b="1" dirty="0">
              <a:solidFill>
                <a:schemeClr val="bg1">
                  <a:lumMod val="50000"/>
                </a:schemeClr>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2" name="Text Placeholder 3"/>
          <p:cNvSpPr txBox="1">
            <a:spLocks/>
          </p:cNvSpPr>
          <p:nvPr/>
        </p:nvSpPr>
        <p:spPr>
          <a:xfrm>
            <a:off x="913908" y="5174510"/>
            <a:ext cx="2007685" cy="86177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70">
              <a:spcBef>
                <a:spcPct val="20000"/>
              </a:spcBef>
              <a:defRPr/>
            </a:pPr>
            <a:r>
              <a:rPr lang="zh-CN" altLang="en-US" sz="1400" dirty="0">
                <a:solidFill>
                  <a:schemeClr val="tx1"/>
                </a:solidFill>
                <a:latin typeface="+mn-ea"/>
                <a:sym typeface="微软雅黑 Light" panose="020B0502040204020203" pitchFamily="34" charset="-122"/>
              </a:rPr>
              <a:t>通过大量的临床数据证明，可以有效改善与免疫、代谢有关的多种症状，为此申请了</a:t>
            </a:r>
            <a:r>
              <a:rPr lang="en-SG" altLang="zh-CN" sz="1400" dirty="0">
                <a:solidFill>
                  <a:schemeClr val="tx1"/>
                </a:solidFill>
                <a:latin typeface="+mn-ea"/>
                <a:sym typeface="微软雅黑 Light" panose="020B0502040204020203" pitchFamily="34" charset="-122"/>
              </a:rPr>
              <a:t>80</a:t>
            </a:r>
            <a:r>
              <a:rPr lang="zh-CN" altLang="en-US" sz="1400" dirty="0">
                <a:solidFill>
                  <a:schemeClr val="tx1"/>
                </a:solidFill>
                <a:latin typeface="+mn-ea"/>
                <a:sym typeface="微软雅黑 Light" panose="020B0502040204020203" pitchFamily="34" charset="-122"/>
              </a:rPr>
              <a:t>多项功效型专利。</a:t>
            </a:r>
            <a:endParaRPr lang="en-US" sz="1400" dirty="0">
              <a:solidFill>
                <a:schemeClr val="tx1"/>
              </a:solidFill>
              <a:latin typeface="+mn-ea"/>
              <a:sym typeface="微软雅黑 Light" panose="020B0502040204020203" pitchFamily="34" charset="-122"/>
            </a:endParaRPr>
          </a:p>
        </p:txBody>
      </p:sp>
      <p:grpSp>
        <p:nvGrpSpPr>
          <p:cNvPr id="248" name="组合 33">
            <a:extLst>
              <a:ext uri="{FF2B5EF4-FFF2-40B4-BE49-F238E27FC236}">
                <a16:creationId xmlns:a16="http://schemas.microsoft.com/office/drawing/2014/main" xmlns="" id="{C93393B4-970F-4958-8A33-F0588981D262}"/>
              </a:ext>
            </a:extLst>
          </p:cNvPr>
          <p:cNvGrpSpPr/>
          <p:nvPr/>
        </p:nvGrpSpPr>
        <p:grpSpPr>
          <a:xfrm>
            <a:off x="232129" y="205777"/>
            <a:ext cx="527931" cy="528122"/>
            <a:chOff x="406574" y="236732"/>
            <a:chExt cx="612048" cy="593261"/>
          </a:xfrm>
        </p:grpSpPr>
        <p:sp>
          <p:nvSpPr>
            <p:cNvPr id="249" name="矩形 34">
              <a:extLst>
                <a:ext uri="{FF2B5EF4-FFF2-40B4-BE49-F238E27FC236}">
                  <a16:creationId xmlns:a16="http://schemas.microsoft.com/office/drawing/2014/main" xmlns="" id="{2D8FDBF9-E599-4D67-971D-C0B61DE1F941}"/>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35">
              <a:extLst>
                <a:ext uri="{FF2B5EF4-FFF2-40B4-BE49-F238E27FC236}">
                  <a16:creationId xmlns:a16="http://schemas.microsoft.com/office/drawing/2014/main" xmlns="" id="{480EC182-6BB2-44F8-89B4-119BDF46E962}"/>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51" name="直接连接符 32">
            <a:extLst>
              <a:ext uri="{FF2B5EF4-FFF2-40B4-BE49-F238E27FC236}">
                <a16:creationId xmlns:a16="http://schemas.microsoft.com/office/drawing/2014/main" xmlns="" id="{555F3205-0C79-447B-AC08-9BB3B5A6602B}"/>
              </a:ext>
            </a:extLst>
          </p:cNvPr>
          <p:cNvCxnSpPr/>
          <p:nvPr/>
        </p:nvCxnSpPr>
        <p:spPr>
          <a:xfrm flipV="1">
            <a:off x="957389" y="875002"/>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54" name="标题 1">
            <a:extLst>
              <a:ext uri="{FF2B5EF4-FFF2-40B4-BE49-F238E27FC236}">
                <a16:creationId xmlns:a16="http://schemas.microsoft.com/office/drawing/2014/main" xmlns="" id="{887F1FD9-496B-4AEC-AB79-77CE644B42F0}"/>
              </a:ext>
            </a:extLst>
          </p:cNvPr>
          <p:cNvSpPr txBox="1"/>
          <p:nvPr/>
        </p:nvSpPr>
        <p:spPr>
          <a:xfrm>
            <a:off x="913908" y="231183"/>
            <a:ext cx="7862006"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pc="300" dirty="0"/>
              <a:t>拥有高壁垒的核心技术</a:t>
            </a:r>
            <a:r>
              <a:rPr lang="en-US" altLang="zh-CN" spc="300" dirty="0"/>
              <a:t>·</a:t>
            </a:r>
            <a:r>
              <a:rPr lang="zh-CN" altLang="en-US" spc="300" dirty="0"/>
              <a:t>世界领先</a:t>
            </a:r>
          </a:p>
        </p:txBody>
      </p:sp>
      <p:pic>
        <p:nvPicPr>
          <p:cNvPr id="255" name="Picture 254">
            <a:extLst>
              <a:ext uri="{FF2B5EF4-FFF2-40B4-BE49-F238E27FC236}">
                <a16:creationId xmlns:a16="http://schemas.microsoft.com/office/drawing/2014/main" xmlns="" id="{F222E879-3F65-476F-843B-A7D629342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pic>
        <p:nvPicPr>
          <p:cNvPr id="3" name="Picture 2">
            <a:extLst>
              <a:ext uri="{FF2B5EF4-FFF2-40B4-BE49-F238E27FC236}">
                <a16:creationId xmlns:a16="http://schemas.microsoft.com/office/drawing/2014/main" xmlns="" id="{E8BFB4B5-C043-44EF-BF60-C585BD2E5D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739" y="4931907"/>
            <a:ext cx="872594" cy="123483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CECF87FC-4CCF-4ED6-A007-DD2F22F07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5917" y="4953999"/>
            <a:ext cx="939810" cy="1184161"/>
          </a:xfrm>
          <a:prstGeom prst="rect">
            <a:avLst/>
          </a:prstGeom>
        </p:spPr>
      </p:pic>
      <p:pic>
        <p:nvPicPr>
          <p:cNvPr id="11" name="Picture 10">
            <a:extLst>
              <a:ext uri="{FF2B5EF4-FFF2-40B4-BE49-F238E27FC236}">
                <a16:creationId xmlns:a16="http://schemas.microsoft.com/office/drawing/2014/main" xmlns="" id="{796B3BD7-D7EE-431B-BD6A-579EB238D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9877" y="4974666"/>
            <a:ext cx="935494" cy="1206858"/>
          </a:xfrm>
          <a:prstGeom prst="rect">
            <a:avLst/>
          </a:prstGeom>
        </p:spPr>
      </p:pic>
      <p:pic>
        <p:nvPicPr>
          <p:cNvPr id="15" name="Picture 14">
            <a:extLst>
              <a:ext uri="{FF2B5EF4-FFF2-40B4-BE49-F238E27FC236}">
                <a16:creationId xmlns:a16="http://schemas.microsoft.com/office/drawing/2014/main" xmlns="" id="{EE39D039-4882-4EF9-AD37-B50F34E876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6573" y="5222281"/>
            <a:ext cx="939810" cy="1214695"/>
          </a:xfrm>
          <a:prstGeom prst="rect">
            <a:avLst/>
          </a:prstGeom>
        </p:spPr>
      </p:pic>
      <p:pic>
        <p:nvPicPr>
          <p:cNvPr id="17" name="Picture 16">
            <a:extLst>
              <a:ext uri="{FF2B5EF4-FFF2-40B4-BE49-F238E27FC236}">
                <a16:creationId xmlns:a16="http://schemas.microsoft.com/office/drawing/2014/main" xmlns="" id="{BFC9B7D1-C4AF-40AA-AEB0-E904273F8D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7930" y="5271102"/>
            <a:ext cx="960108" cy="1240931"/>
          </a:xfrm>
          <a:prstGeom prst="rect">
            <a:avLst/>
          </a:prstGeom>
        </p:spPr>
      </p:pic>
      <p:pic>
        <p:nvPicPr>
          <p:cNvPr id="19" name="Picture 18">
            <a:extLst>
              <a:ext uri="{FF2B5EF4-FFF2-40B4-BE49-F238E27FC236}">
                <a16:creationId xmlns:a16="http://schemas.microsoft.com/office/drawing/2014/main" xmlns="" id="{90D66B1E-006F-4D21-A3ED-434EAE6E91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8134" y="5264213"/>
            <a:ext cx="968950" cy="1247820"/>
          </a:xfrm>
          <a:prstGeom prst="rect">
            <a:avLst/>
          </a:prstGeom>
        </p:spPr>
      </p:pic>
      <p:pic>
        <p:nvPicPr>
          <p:cNvPr id="23" name="Picture 22">
            <a:extLst>
              <a:ext uri="{FF2B5EF4-FFF2-40B4-BE49-F238E27FC236}">
                <a16:creationId xmlns:a16="http://schemas.microsoft.com/office/drawing/2014/main" xmlns="" id="{0F1F860C-B8BD-4654-9A6C-986F9312154C}"/>
              </a:ext>
            </a:extLst>
          </p:cNvPr>
          <p:cNvPicPr>
            <a:picLocks noChangeAspect="1"/>
          </p:cNvPicPr>
          <p:nvPr/>
        </p:nvPicPr>
        <p:blipFill rotWithShape="1">
          <a:blip r:embed="rId10">
            <a:extLst>
              <a:ext uri="{28A0092B-C50C-407E-A947-70E740481C1C}">
                <a14:useLocalDpi xmlns:a14="http://schemas.microsoft.com/office/drawing/2010/main" val="0"/>
              </a:ext>
            </a:extLst>
          </a:blip>
          <a:srcRect r="17303"/>
          <a:stretch/>
        </p:blipFill>
        <p:spPr>
          <a:xfrm>
            <a:off x="2128433" y="1375882"/>
            <a:ext cx="1513865" cy="1284507"/>
          </a:xfrm>
          <a:prstGeom prst="rect">
            <a:avLst/>
          </a:prstGeom>
        </p:spPr>
      </p:pic>
      <p:pic>
        <p:nvPicPr>
          <p:cNvPr id="25" name="Picture 24">
            <a:extLst>
              <a:ext uri="{FF2B5EF4-FFF2-40B4-BE49-F238E27FC236}">
                <a16:creationId xmlns:a16="http://schemas.microsoft.com/office/drawing/2014/main" xmlns="" id="{076F6DCF-5EBB-4CF2-9510-89AE666230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3274" y="5233491"/>
            <a:ext cx="850276" cy="120324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xmlns="" id="{003FF724-C0A0-44F5-A1F3-A739D29578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77065" y="4941105"/>
            <a:ext cx="850276" cy="1203248"/>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xmlns="" id="{940F7F61-1765-46D1-8BDF-60437C8CC9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86619" y="5209029"/>
            <a:ext cx="916880" cy="117694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622AD2F4-221C-490D-A4D4-926DDB0F44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30403" y="5209029"/>
            <a:ext cx="883954" cy="1249617"/>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xmlns="" id="{313BF9C3-E0DF-4F21-8FA1-84C3808F7B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28206" y="1379040"/>
            <a:ext cx="1787366" cy="1227843"/>
          </a:xfrm>
          <a:prstGeom prst="rect">
            <a:avLst/>
          </a:prstGeom>
        </p:spPr>
      </p:pic>
      <p:pic>
        <p:nvPicPr>
          <p:cNvPr id="2" name="图片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3272" y="1489790"/>
            <a:ext cx="1713828" cy="10768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prism isInverted="1"/>
      </p:transition>
    </mc:Choice>
    <mc:Fallback>
      <p:transition spd="slow"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3">
            <a:extLst>
              <a:ext uri="{FF2B5EF4-FFF2-40B4-BE49-F238E27FC236}">
                <a16:creationId xmlns:a16="http://schemas.microsoft.com/office/drawing/2014/main" xmlns="" id="{916A3954-40BD-406C-88F7-CFC9CDCF4C7C}"/>
              </a:ext>
            </a:extLst>
          </p:cNvPr>
          <p:cNvGrpSpPr/>
          <p:nvPr/>
        </p:nvGrpSpPr>
        <p:grpSpPr>
          <a:xfrm>
            <a:off x="232129" y="333399"/>
            <a:ext cx="527931" cy="528122"/>
            <a:chOff x="406574" y="236732"/>
            <a:chExt cx="612048" cy="593261"/>
          </a:xfrm>
        </p:grpSpPr>
        <p:sp>
          <p:nvSpPr>
            <p:cNvPr id="5" name="矩形 34">
              <a:extLst>
                <a:ext uri="{FF2B5EF4-FFF2-40B4-BE49-F238E27FC236}">
                  <a16:creationId xmlns:a16="http://schemas.microsoft.com/office/drawing/2014/main" xmlns="" id="{DB395688-F66A-491D-B1BE-11133BE1E458}"/>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5">
              <a:extLst>
                <a:ext uri="{FF2B5EF4-FFF2-40B4-BE49-F238E27FC236}">
                  <a16:creationId xmlns:a16="http://schemas.microsoft.com/office/drawing/2014/main" xmlns="" id="{ACB1BB19-9A30-4514-BA48-4BCA30F3F483}"/>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标题 1">
            <a:extLst>
              <a:ext uri="{FF2B5EF4-FFF2-40B4-BE49-F238E27FC236}">
                <a16:creationId xmlns:a16="http://schemas.microsoft.com/office/drawing/2014/main" xmlns="" id="{23BDD869-20F6-4792-AF88-2E1742B60097}"/>
              </a:ext>
            </a:extLst>
          </p:cNvPr>
          <p:cNvSpPr txBox="1"/>
          <p:nvPr/>
        </p:nvSpPr>
        <p:spPr>
          <a:xfrm>
            <a:off x="826685" y="469316"/>
            <a:ext cx="10797517"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pc="300" dirty="0"/>
              <a:t>中国健康将世界顶尖的产品引进中国 </a:t>
            </a:r>
            <a:endParaRPr lang="en-SG" altLang="zh-CN" spc="300" dirty="0"/>
          </a:p>
        </p:txBody>
      </p:sp>
      <p:cxnSp>
        <p:nvCxnSpPr>
          <p:cNvPr id="8" name="直接连接符 32">
            <a:extLst>
              <a:ext uri="{FF2B5EF4-FFF2-40B4-BE49-F238E27FC236}">
                <a16:creationId xmlns:a16="http://schemas.microsoft.com/office/drawing/2014/main" xmlns="" id="{7633AAAE-3BCE-41EB-953E-C4F62AE92E0D}"/>
              </a:ext>
            </a:extLst>
          </p:cNvPr>
          <p:cNvCxnSpPr/>
          <p:nvPr/>
        </p:nvCxnSpPr>
        <p:spPr>
          <a:xfrm flipV="1">
            <a:off x="915987" y="1136117"/>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xmlns="" id="{754FF4F9-E268-4055-BBCC-29438826F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10" name="标题 1">
            <a:extLst>
              <a:ext uri="{FF2B5EF4-FFF2-40B4-BE49-F238E27FC236}">
                <a16:creationId xmlns:a16="http://schemas.microsoft.com/office/drawing/2014/main" xmlns="" id="{9823BC2C-B5F0-4DE7-AAD0-33326A97F003}"/>
              </a:ext>
            </a:extLst>
          </p:cNvPr>
          <p:cNvSpPr txBox="1"/>
          <p:nvPr/>
        </p:nvSpPr>
        <p:spPr>
          <a:xfrm>
            <a:off x="884488" y="4279293"/>
            <a:ext cx="10858151" cy="2362929"/>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lnSpc>
                <a:spcPct val="150000"/>
              </a:lnSpc>
            </a:pPr>
            <a:r>
              <a:rPr lang="zh-CN" altLang="en-US" sz="2400" b="1" dirty="0">
                <a:latin typeface="+mj-ea"/>
                <a:ea typeface="+mj-ea"/>
              </a:rPr>
              <a:t>中国健康通过国家级优质资源与韩国国家级微生物研究所（</a:t>
            </a:r>
            <a:r>
              <a:rPr lang="en-US" altLang="zh-CN" sz="2400" b="1" dirty="0">
                <a:latin typeface="+mj-ea"/>
                <a:ea typeface="+mj-ea"/>
              </a:rPr>
              <a:t>BIFIDOLAB</a:t>
            </a:r>
            <a:r>
              <a:rPr lang="zh-CN" altLang="en-US" sz="2400" b="1" dirty="0">
                <a:latin typeface="+mj-ea"/>
                <a:ea typeface="+mj-ea"/>
              </a:rPr>
              <a:t>）达成战略合作，</a:t>
            </a:r>
            <a:r>
              <a:rPr lang="zh-CN" altLang="en-US" sz="2400" b="1" dirty="0" smtClean="0">
                <a:latin typeface="+mj-ea"/>
                <a:ea typeface="+mj-ea"/>
              </a:rPr>
              <a:t>将</a:t>
            </a:r>
            <a:r>
              <a:rPr lang="zh-CN" altLang="en-US" sz="2400" b="1" dirty="0" smtClean="0">
                <a:latin typeface="+mj-ea"/>
                <a:ea typeface="+mj-ea"/>
              </a:rPr>
              <a:t>领先</a:t>
            </a:r>
            <a:r>
              <a:rPr lang="zh-CN" altLang="en-US" sz="2400" b="1" dirty="0" smtClean="0">
                <a:latin typeface="+mj-ea"/>
                <a:ea typeface="+mj-ea"/>
              </a:rPr>
              <a:t>世界</a:t>
            </a:r>
            <a:r>
              <a:rPr lang="zh-CN" altLang="en-US" sz="2400" b="1" dirty="0">
                <a:latin typeface="+mj-ea"/>
                <a:ea typeface="+mj-ea"/>
              </a:rPr>
              <a:t>水平的核心</a:t>
            </a:r>
            <a:r>
              <a:rPr lang="zh-CN" altLang="en-US" sz="2400" b="1" dirty="0" smtClean="0">
                <a:latin typeface="+mj-ea"/>
                <a:ea typeface="+mj-ea"/>
              </a:rPr>
              <a:t>技术及系列产品全方位</a:t>
            </a:r>
            <a:r>
              <a:rPr lang="zh-CN" altLang="en-US" sz="2400" b="1" dirty="0">
                <a:latin typeface="+mj-ea"/>
                <a:ea typeface="+mj-ea"/>
              </a:rPr>
              <a:t>的引入中国。</a:t>
            </a:r>
            <a:endParaRPr lang="en-US" altLang="zh-CN" sz="2400" b="1" dirty="0">
              <a:latin typeface="+mj-ea"/>
              <a:ea typeface="+mj-ea"/>
            </a:endParaRPr>
          </a:p>
          <a:p>
            <a:pPr defTabSz="685165">
              <a:lnSpc>
                <a:spcPct val="150000"/>
              </a:lnSpc>
            </a:pPr>
            <a:r>
              <a:rPr lang="zh-CN" altLang="en-US" sz="2400" b="1" dirty="0" smtClean="0">
                <a:latin typeface="+mj-ea"/>
                <a:ea typeface="+mj-ea"/>
              </a:rPr>
              <a:t>联合众多的倡导者、经营者，系统化、专业化的</a:t>
            </a:r>
            <a:r>
              <a:rPr lang="zh-CN" altLang="en-US" sz="2400" b="1" dirty="0" smtClean="0">
                <a:latin typeface="+mj-ea"/>
                <a:ea typeface="+mj-ea"/>
              </a:rPr>
              <a:t>服务</a:t>
            </a:r>
            <a:r>
              <a:rPr lang="zh-CN" altLang="en-US" sz="2400" b="1" dirty="0">
                <a:latin typeface="+mj-ea"/>
                <a:ea typeface="+mj-ea"/>
              </a:rPr>
              <a:t>于</a:t>
            </a:r>
            <a:r>
              <a:rPr lang="zh-CN" altLang="en-US" sz="2400" b="1" dirty="0" smtClean="0">
                <a:latin typeface="+mj-ea"/>
                <a:ea typeface="+mj-ea"/>
              </a:rPr>
              <a:t>中国广大</a:t>
            </a:r>
            <a:r>
              <a:rPr lang="zh-CN" altLang="en-US" sz="2400" b="1" dirty="0">
                <a:latin typeface="+mj-ea"/>
                <a:ea typeface="+mj-ea"/>
              </a:rPr>
              <a:t>民众，</a:t>
            </a:r>
            <a:r>
              <a:rPr lang="zh-CN" altLang="en-US" sz="2400" b="1" dirty="0" smtClean="0">
                <a:latin typeface="+mj-ea"/>
                <a:ea typeface="+mj-ea"/>
              </a:rPr>
              <a:t>让</a:t>
            </a:r>
            <a:r>
              <a:rPr lang="zh-CN" altLang="en-US" sz="2400" b="1" dirty="0" smtClean="0">
                <a:latin typeface="+mj-ea"/>
                <a:ea typeface="+mj-ea"/>
              </a:rPr>
              <a:t>我们</a:t>
            </a:r>
            <a:r>
              <a:rPr lang="zh-CN" altLang="en-US" sz="2400" b="1" dirty="0" smtClean="0">
                <a:latin typeface="+mj-ea"/>
                <a:ea typeface="+mj-ea"/>
              </a:rPr>
              <a:t>：</a:t>
            </a:r>
            <a:r>
              <a:rPr lang="zh-CN" altLang="en-US" sz="2400" b="1" dirty="0">
                <a:latin typeface="+mj-ea"/>
                <a:ea typeface="+mj-ea"/>
              </a:rPr>
              <a:t>少生病，少花钱， 拥有健康的体魄， </a:t>
            </a:r>
            <a:r>
              <a:rPr lang="zh-CN" altLang="en-US" sz="2400" b="1" dirty="0" smtClean="0">
                <a:latin typeface="+mj-ea"/>
                <a:ea typeface="+mj-ea"/>
              </a:rPr>
              <a:t>推进</a:t>
            </a:r>
            <a:r>
              <a:rPr lang="en-SG" altLang="zh-CN" sz="2400" b="1" dirty="0" smtClean="0">
                <a:latin typeface="+mj-ea"/>
                <a:ea typeface="+mj-ea"/>
              </a:rPr>
              <a:t>2030</a:t>
            </a:r>
            <a:r>
              <a:rPr lang="zh-CN" altLang="en-US" sz="2400" b="1" dirty="0">
                <a:latin typeface="+mj-ea"/>
                <a:ea typeface="+mj-ea"/>
              </a:rPr>
              <a:t>健康中国</a:t>
            </a:r>
            <a:r>
              <a:rPr lang="zh-CN" altLang="en-US" sz="2400" b="1" dirty="0" smtClean="0">
                <a:latin typeface="+mj-ea"/>
                <a:ea typeface="+mj-ea"/>
              </a:rPr>
              <a:t>的</a:t>
            </a:r>
            <a:r>
              <a:rPr lang="zh-CN" altLang="en-US" sz="2400" b="1" dirty="0" smtClean="0">
                <a:latin typeface="+mj-ea"/>
                <a:ea typeface="+mj-ea"/>
              </a:rPr>
              <a:t>贯彻</a:t>
            </a:r>
            <a:r>
              <a:rPr lang="zh-CN" altLang="en-US" sz="2400" b="1" dirty="0" smtClean="0">
                <a:latin typeface="+mj-ea"/>
                <a:ea typeface="+mj-ea"/>
              </a:rPr>
              <a:t>与</a:t>
            </a:r>
            <a:r>
              <a:rPr lang="zh-CN" altLang="en-US" sz="2400" b="1" dirty="0">
                <a:latin typeface="+mj-ea"/>
                <a:ea typeface="+mj-ea"/>
              </a:rPr>
              <a:t>实施。</a:t>
            </a:r>
            <a:endParaRPr lang="en-SG" altLang="zh-CN" sz="2400" b="1" dirty="0">
              <a:latin typeface="+mj-ea"/>
              <a:ea typeface="+mj-ea"/>
            </a:endParaRPr>
          </a:p>
          <a:p>
            <a:pPr defTabSz="685165">
              <a:lnSpc>
                <a:spcPct val="150000"/>
              </a:lnSpc>
            </a:pPr>
            <a:endParaRPr lang="en-SG" altLang="zh-CN" sz="2400" b="1" dirty="0">
              <a:latin typeface="+mj-ea"/>
              <a:ea typeface="+mj-ea"/>
            </a:endParaRPr>
          </a:p>
        </p:txBody>
      </p:sp>
      <p:pic>
        <p:nvPicPr>
          <p:cNvPr id="62" name="Picture 61">
            <a:extLst>
              <a:ext uri="{FF2B5EF4-FFF2-40B4-BE49-F238E27FC236}">
                <a16:creationId xmlns:a16="http://schemas.microsoft.com/office/drawing/2014/main" xmlns="" id="{2457A3D4-34C2-406F-9FB5-1D7BEE5C4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732" y="1912535"/>
            <a:ext cx="4210812" cy="1606186"/>
          </a:xfrm>
          <a:prstGeom prst="rect">
            <a:avLst/>
          </a:prstGeom>
        </p:spPr>
      </p:pic>
      <p:sp>
        <p:nvSpPr>
          <p:cNvPr id="85" name="文本框 9">
            <a:extLst>
              <a:ext uri="{FF2B5EF4-FFF2-40B4-BE49-F238E27FC236}">
                <a16:creationId xmlns:a16="http://schemas.microsoft.com/office/drawing/2014/main" xmlns="" id="{390FB8D2-507C-43C5-8376-C5FEDC19A48A}"/>
              </a:ext>
            </a:extLst>
          </p:cNvPr>
          <p:cNvSpPr txBox="1"/>
          <p:nvPr/>
        </p:nvSpPr>
        <p:spPr>
          <a:xfrm>
            <a:off x="9412843" y="221071"/>
            <a:ext cx="933216" cy="284693"/>
          </a:xfrm>
          <a:prstGeom prst="rect">
            <a:avLst/>
          </a:prstGeom>
          <a:noFill/>
        </p:spPr>
        <p:txBody>
          <a:bodyPr wrap="square" lIns="68580" tIns="34290" rIns="68580" bIns="34290" rtlCol="0">
            <a:spAutoFit/>
          </a:bodyPr>
          <a:lstStyle/>
          <a:p>
            <a:pPr marL="0" lvl="1" algn="ctr"/>
            <a:r>
              <a:rPr lang="zh-CN" altLang="en-US" sz="1400" dirty="0">
                <a:solidFill>
                  <a:schemeClr val="bg1"/>
                </a:solidFill>
                <a:latin typeface="微软雅黑" pitchFamily="34" charset="-122"/>
                <a:ea typeface="微软雅黑" pitchFamily="34" charset="-122"/>
              </a:rPr>
              <a:t>第二章</a:t>
            </a:r>
          </a:p>
        </p:txBody>
      </p:sp>
      <p:sp>
        <p:nvSpPr>
          <p:cNvPr id="86" name="文本框 9">
            <a:extLst>
              <a:ext uri="{FF2B5EF4-FFF2-40B4-BE49-F238E27FC236}">
                <a16:creationId xmlns:a16="http://schemas.microsoft.com/office/drawing/2014/main" xmlns="" id="{8ED4D36F-1FB2-4D9C-92A4-6F87013BE2D1}"/>
              </a:ext>
            </a:extLst>
          </p:cNvPr>
          <p:cNvSpPr txBox="1"/>
          <p:nvPr/>
        </p:nvSpPr>
        <p:spPr>
          <a:xfrm>
            <a:off x="10338630" y="213500"/>
            <a:ext cx="1584176" cy="284693"/>
          </a:xfrm>
          <a:prstGeom prst="rect">
            <a:avLst/>
          </a:prstGeom>
          <a:noFill/>
        </p:spPr>
        <p:txBody>
          <a:bodyPr wrap="square" lIns="68580" tIns="34290" rIns="68580" bIns="34290" rtlCol="0">
            <a:spAutoFit/>
          </a:bodyPr>
          <a:lstStyle/>
          <a:p>
            <a:pPr marL="0" lvl="1" algn="ctr"/>
            <a:r>
              <a:rPr lang="zh-CN" altLang="en-US" sz="1400" dirty="0">
                <a:solidFill>
                  <a:schemeClr val="bg1"/>
                </a:solidFill>
                <a:latin typeface="微软雅黑" pitchFamily="34" charset="-122"/>
                <a:ea typeface="微软雅黑" pitchFamily="34" charset="-122"/>
              </a:rPr>
              <a:t>项目介绍</a:t>
            </a:r>
          </a:p>
        </p:txBody>
      </p:sp>
      <p:sp>
        <p:nvSpPr>
          <p:cNvPr id="134" name="矩形 5">
            <a:extLst>
              <a:ext uri="{FF2B5EF4-FFF2-40B4-BE49-F238E27FC236}">
                <a16:creationId xmlns:a16="http://schemas.microsoft.com/office/drawing/2014/main" xmlns="" id="{BFF91674-E8A4-4F10-8CAC-8267D98468DB}"/>
              </a:ext>
            </a:extLst>
          </p:cNvPr>
          <p:cNvSpPr/>
          <p:nvPr/>
        </p:nvSpPr>
        <p:spPr>
          <a:xfrm rot="18719445">
            <a:off x="4681654" y="2518916"/>
            <a:ext cx="796886" cy="732083"/>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5">
            <a:extLst>
              <a:ext uri="{FF2B5EF4-FFF2-40B4-BE49-F238E27FC236}">
                <a16:creationId xmlns:a16="http://schemas.microsoft.com/office/drawing/2014/main" xmlns="" id="{385A8782-56BE-43A4-89CD-B7B0DF62D95A}"/>
              </a:ext>
            </a:extLst>
          </p:cNvPr>
          <p:cNvSpPr/>
          <p:nvPr/>
        </p:nvSpPr>
        <p:spPr>
          <a:xfrm rot="2919292">
            <a:off x="5760631" y="2642594"/>
            <a:ext cx="796886" cy="732083"/>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60">
            <a:extLst>
              <a:ext uri="{FF2B5EF4-FFF2-40B4-BE49-F238E27FC236}">
                <a16:creationId xmlns:a16="http://schemas.microsoft.com/office/drawing/2014/main" xmlns="" id="{D1DB8425-C8EA-43DC-A676-9A6C3AFCAF3F}"/>
              </a:ext>
            </a:extLst>
          </p:cNvPr>
          <p:cNvSpPr/>
          <p:nvPr/>
        </p:nvSpPr>
        <p:spPr>
          <a:xfrm>
            <a:off x="4189857" y="2024285"/>
            <a:ext cx="1008112" cy="10081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73">
            <a:extLst>
              <a:ext uri="{FF2B5EF4-FFF2-40B4-BE49-F238E27FC236}">
                <a16:creationId xmlns:a16="http://schemas.microsoft.com/office/drawing/2014/main" xmlns="" id="{33C5479A-1503-4AEF-BD60-10D746CA917F}"/>
              </a:ext>
            </a:extLst>
          </p:cNvPr>
          <p:cNvSpPr/>
          <p:nvPr/>
        </p:nvSpPr>
        <p:spPr>
          <a:xfrm>
            <a:off x="6143770" y="1595394"/>
            <a:ext cx="1512168" cy="151216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66">
            <a:extLst>
              <a:ext uri="{FF2B5EF4-FFF2-40B4-BE49-F238E27FC236}">
                <a16:creationId xmlns:a16="http://schemas.microsoft.com/office/drawing/2014/main" xmlns="" id="{12048B2A-EB77-4A25-8B0A-C65845603272}"/>
              </a:ext>
            </a:extLst>
          </p:cNvPr>
          <p:cNvSpPr/>
          <p:nvPr/>
        </p:nvSpPr>
        <p:spPr>
          <a:xfrm>
            <a:off x="5041622" y="2740403"/>
            <a:ext cx="1285817" cy="1285817"/>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Text Placeholder 3">
            <a:extLst>
              <a:ext uri="{FF2B5EF4-FFF2-40B4-BE49-F238E27FC236}">
                <a16:creationId xmlns:a16="http://schemas.microsoft.com/office/drawing/2014/main" xmlns="" id="{8E02F366-92EC-4A29-8000-7EDF9190302C}"/>
              </a:ext>
            </a:extLst>
          </p:cNvPr>
          <p:cNvSpPr txBox="1"/>
          <p:nvPr/>
        </p:nvSpPr>
        <p:spPr>
          <a:xfrm>
            <a:off x="4423005" y="2343927"/>
            <a:ext cx="541815" cy="337528"/>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40435">
              <a:lnSpc>
                <a:spcPct val="120000"/>
              </a:lnSpc>
              <a:spcBef>
                <a:spcPct val="20000"/>
              </a:spcBef>
              <a:defRPr/>
            </a:pPr>
            <a:r>
              <a:rPr 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rPr>
              <a:t>30</a:t>
            </a:r>
            <a:r>
              <a:rPr lang="zh-CN" alt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rPr>
              <a:t>年</a:t>
            </a:r>
            <a:endParaRPr lang="en-US" sz="20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9" name="Text Placeholder 3">
            <a:extLst>
              <a:ext uri="{FF2B5EF4-FFF2-40B4-BE49-F238E27FC236}">
                <a16:creationId xmlns:a16="http://schemas.microsoft.com/office/drawing/2014/main" xmlns="" id="{EF31536C-5C67-4D31-92C7-4884C9F885AF}"/>
              </a:ext>
            </a:extLst>
          </p:cNvPr>
          <p:cNvSpPr txBox="1"/>
          <p:nvPr/>
        </p:nvSpPr>
        <p:spPr>
          <a:xfrm>
            <a:off x="5423374" y="3248712"/>
            <a:ext cx="1285817" cy="270010"/>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40435">
              <a:lnSpc>
                <a:spcPct val="120000"/>
              </a:lnSpc>
              <a:spcBef>
                <a:spcPct val="20000"/>
              </a:spcBef>
              <a:defRPr/>
            </a:pPr>
            <a:r>
              <a:rPr lang="zh-CN" altLang="en-US" sz="1600" dirty="0">
                <a:solidFill>
                  <a:schemeClr val="bg1"/>
                </a:solidFill>
                <a:latin typeface="Arial" panose="020B0604020202020204" pitchFamily="34" charset="0"/>
                <a:ea typeface="微软雅黑" panose="020B0503020204020204" charset="-122"/>
                <a:cs typeface="+mn-ea"/>
                <a:sym typeface="Arial" panose="020B0604020202020204" pitchFamily="34" charset="0"/>
              </a:rPr>
              <a:t>国家级</a:t>
            </a:r>
            <a:endParaRPr lang="en-US" sz="16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0" name="Text Placeholder 3">
            <a:extLst>
              <a:ext uri="{FF2B5EF4-FFF2-40B4-BE49-F238E27FC236}">
                <a16:creationId xmlns:a16="http://schemas.microsoft.com/office/drawing/2014/main" xmlns="" id="{246B64F6-19D0-40C8-A3AB-49A5A0EDA2C1}"/>
              </a:ext>
            </a:extLst>
          </p:cNvPr>
          <p:cNvSpPr txBox="1"/>
          <p:nvPr/>
        </p:nvSpPr>
        <p:spPr>
          <a:xfrm>
            <a:off x="6313564" y="1937177"/>
            <a:ext cx="65" cy="737831"/>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40435">
              <a:lnSpc>
                <a:spcPct val="120000"/>
              </a:lnSpc>
              <a:spcBef>
                <a:spcPct val="20000"/>
              </a:spcBef>
              <a:defRPr/>
            </a:pPr>
            <a:endParaRPr lang="en-US" sz="44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1" name="Text Placeholder 3">
            <a:extLst>
              <a:ext uri="{FF2B5EF4-FFF2-40B4-BE49-F238E27FC236}">
                <a16:creationId xmlns:a16="http://schemas.microsoft.com/office/drawing/2014/main" xmlns="" id="{16B82243-7575-43F6-AAEA-9BDD17CEE564}"/>
              </a:ext>
            </a:extLst>
          </p:cNvPr>
          <p:cNvSpPr txBox="1"/>
          <p:nvPr/>
        </p:nvSpPr>
        <p:spPr>
          <a:xfrm>
            <a:off x="6220800" y="2154192"/>
            <a:ext cx="1436291" cy="303801"/>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40435">
              <a:lnSpc>
                <a:spcPct val="120000"/>
              </a:lnSpc>
              <a:spcBef>
                <a:spcPct val="20000"/>
              </a:spcBef>
              <a:defRPr/>
            </a:pPr>
            <a:r>
              <a:rPr lang="en-SG" sz="1800" dirty="0">
                <a:solidFill>
                  <a:schemeClr val="bg1"/>
                </a:solidFill>
                <a:latin typeface="Arial" panose="020B0604020202020204" pitchFamily="34" charset="0"/>
                <a:ea typeface="微软雅黑" panose="020B0503020204020204" charset="-122"/>
                <a:cs typeface="+mn-ea"/>
                <a:sym typeface="Arial" panose="020B0604020202020204" pitchFamily="34" charset="0"/>
              </a:rPr>
              <a:t>2030</a:t>
            </a:r>
            <a:r>
              <a:rPr lang="zh-CN" altLang="en-US" sz="1800" dirty="0">
                <a:solidFill>
                  <a:schemeClr val="bg1"/>
                </a:solidFill>
                <a:latin typeface="Arial" panose="020B0604020202020204" pitchFamily="34" charset="0"/>
                <a:ea typeface="微软雅黑" panose="020B0503020204020204" charset="-122"/>
                <a:cs typeface="+mn-ea"/>
                <a:sym typeface="Arial" panose="020B0604020202020204" pitchFamily="34" charset="0"/>
              </a:rPr>
              <a:t>健康中国</a:t>
            </a:r>
            <a:endParaRPr lang="en-US" sz="18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23" name="Picture 22">
            <a:extLst>
              <a:ext uri="{FF2B5EF4-FFF2-40B4-BE49-F238E27FC236}">
                <a16:creationId xmlns:a16="http://schemas.microsoft.com/office/drawing/2014/main" xmlns="" id="{F39D25F4-BEF9-4AD7-9E9E-408FDB21A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859" y="1190339"/>
            <a:ext cx="2383406" cy="2883153"/>
          </a:xfrm>
          <a:prstGeom prst="rect">
            <a:avLst/>
          </a:prstGeom>
        </p:spPr>
      </p:pic>
    </p:spTree>
    <p:extLst>
      <p:ext uri="{BB962C8B-B14F-4D97-AF65-F5344CB8AC3E}">
        <p14:creationId xmlns:p14="http://schemas.microsoft.com/office/powerpoint/2010/main" val="240788798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3">
            <a:extLst>
              <a:ext uri="{FF2B5EF4-FFF2-40B4-BE49-F238E27FC236}">
                <a16:creationId xmlns:a16="http://schemas.microsoft.com/office/drawing/2014/main" xmlns="" id="{DDD48A6E-3C01-4329-A599-423BF54E812E}"/>
              </a:ext>
            </a:extLst>
          </p:cNvPr>
          <p:cNvGrpSpPr/>
          <p:nvPr/>
        </p:nvGrpSpPr>
        <p:grpSpPr>
          <a:xfrm>
            <a:off x="232129" y="205777"/>
            <a:ext cx="527931" cy="528122"/>
            <a:chOff x="406574" y="236732"/>
            <a:chExt cx="612048" cy="593261"/>
          </a:xfrm>
        </p:grpSpPr>
        <p:sp>
          <p:nvSpPr>
            <p:cNvPr id="5" name="矩形 34">
              <a:extLst>
                <a:ext uri="{FF2B5EF4-FFF2-40B4-BE49-F238E27FC236}">
                  <a16:creationId xmlns:a16="http://schemas.microsoft.com/office/drawing/2014/main" xmlns="" id="{A7810DF8-2205-41C0-9E2D-FA2C88199138}"/>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5">
              <a:extLst>
                <a:ext uri="{FF2B5EF4-FFF2-40B4-BE49-F238E27FC236}">
                  <a16:creationId xmlns:a16="http://schemas.microsoft.com/office/drawing/2014/main" xmlns="" id="{234866A7-D77A-42B6-AA20-D1FC29D4BCE0}"/>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32">
            <a:extLst>
              <a:ext uri="{FF2B5EF4-FFF2-40B4-BE49-F238E27FC236}">
                <a16:creationId xmlns:a16="http://schemas.microsoft.com/office/drawing/2014/main" xmlns="" id="{8F7690A9-5D73-454B-8B26-1036B806A281}"/>
              </a:ext>
            </a:extLst>
          </p:cNvPr>
          <p:cNvCxnSpPr/>
          <p:nvPr/>
        </p:nvCxnSpPr>
        <p:spPr>
          <a:xfrm flipV="1">
            <a:off x="846537" y="962492"/>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标题 1">
            <a:extLst>
              <a:ext uri="{FF2B5EF4-FFF2-40B4-BE49-F238E27FC236}">
                <a16:creationId xmlns:a16="http://schemas.microsoft.com/office/drawing/2014/main" xmlns="" id="{EB376704-4D10-4E4F-870B-780E3945C603}"/>
              </a:ext>
            </a:extLst>
          </p:cNvPr>
          <p:cNvSpPr txBox="1"/>
          <p:nvPr/>
        </p:nvSpPr>
        <p:spPr>
          <a:xfrm>
            <a:off x="826685" y="469316"/>
            <a:ext cx="10797517"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z="2800" dirty="0"/>
              <a:t>国际微生物组专家、 </a:t>
            </a:r>
            <a:r>
              <a:rPr lang="zh-CN" altLang="en-US" sz="2800"/>
              <a:t>韩国国家微生物</a:t>
            </a:r>
            <a:r>
              <a:rPr lang="zh-CN" altLang="en-US" sz="2800" dirty="0"/>
              <a:t>研究所所长 </a:t>
            </a:r>
            <a:r>
              <a:rPr lang="en-SG" altLang="en-US" sz="2800" dirty="0"/>
              <a:t>– </a:t>
            </a:r>
            <a:r>
              <a:rPr lang="zh-CN" altLang="en-US" sz="2800" dirty="0"/>
              <a:t>朴明洙博士</a:t>
            </a:r>
          </a:p>
        </p:txBody>
      </p:sp>
      <p:pic>
        <p:nvPicPr>
          <p:cNvPr id="10" name="Picture 9">
            <a:extLst>
              <a:ext uri="{FF2B5EF4-FFF2-40B4-BE49-F238E27FC236}">
                <a16:creationId xmlns:a16="http://schemas.microsoft.com/office/drawing/2014/main" xmlns="" id="{5E525A71-9D7C-4473-BBFA-3417CA66C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pic>
        <p:nvPicPr>
          <p:cNvPr id="2" name="朴明洙博士讲话">
            <a:hlinkClick r:id="" action="ppaction://media"/>
            <a:extLst>
              <a:ext uri="{FF2B5EF4-FFF2-40B4-BE49-F238E27FC236}">
                <a16:creationId xmlns:a16="http://schemas.microsoft.com/office/drawing/2014/main" xmlns="" id="{CB325893-D7CF-408E-A337-E40C23C557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1275" y="1194919"/>
            <a:ext cx="9399390" cy="5404649"/>
          </a:xfrm>
          <a:prstGeom prst="rect">
            <a:avLst/>
          </a:prstGeom>
        </p:spPr>
      </p:pic>
    </p:spTree>
    <p:extLst>
      <p:ext uri="{BB962C8B-B14F-4D97-AF65-F5344CB8AC3E}">
        <p14:creationId xmlns:p14="http://schemas.microsoft.com/office/powerpoint/2010/main" val="206711921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47"/>
          <p:cNvSpPr/>
          <p:nvPr/>
        </p:nvSpPr>
        <p:spPr>
          <a:xfrm>
            <a:off x="6714293" y="1792508"/>
            <a:ext cx="1425132" cy="1385497"/>
          </a:xfrm>
          <a:prstGeom prst="ellipse">
            <a:avLst/>
          </a:prstGeom>
          <a:solidFill>
            <a:srgbClr val="4C86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3700" dirty="0"/>
          </a:p>
        </p:txBody>
      </p:sp>
      <p:sp>
        <p:nvSpPr>
          <p:cNvPr id="32" name="标题 1"/>
          <p:cNvSpPr txBox="1"/>
          <p:nvPr/>
        </p:nvSpPr>
        <p:spPr>
          <a:xfrm>
            <a:off x="1163818" y="242906"/>
            <a:ext cx="9303518"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dirty="0"/>
              <a:t>中国健康产业投资基金</a:t>
            </a:r>
            <a:r>
              <a:rPr lang="en-US" altLang="zh-CN" dirty="0"/>
              <a:t>·</a:t>
            </a:r>
            <a:r>
              <a:rPr lang="zh-CN" altLang="en-US" dirty="0"/>
              <a:t>全面贯彻实施健康中国</a:t>
            </a:r>
            <a:r>
              <a:rPr lang="en-US" altLang="zh-CN" dirty="0"/>
              <a:t>2030</a:t>
            </a:r>
            <a:r>
              <a:rPr lang="zh-CN" altLang="en-US" dirty="0"/>
              <a:t>计划</a:t>
            </a:r>
          </a:p>
        </p:txBody>
      </p:sp>
      <p:cxnSp>
        <p:nvCxnSpPr>
          <p:cNvPr id="33" name="直接连接符 32"/>
          <p:cNvCxnSpPr/>
          <p:nvPr/>
        </p:nvCxnSpPr>
        <p:spPr>
          <a:xfrm flipV="1">
            <a:off x="975435" y="746726"/>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506757" y="3218331"/>
            <a:ext cx="3053454" cy="923330"/>
          </a:xfrm>
          <a:prstGeom prst="rect">
            <a:avLst/>
          </a:prstGeom>
          <a:noFill/>
        </p:spPr>
        <p:txBody>
          <a:bodyPr wrap="square" lIns="0" tIns="0" rIns="0" bIns="0" rtlCol="0" anchor="ctr">
            <a:spAutoFit/>
          </a:bodyPr>
          <a:lstStyle/>
          <a:p>
            <a:pPr algn="ctr">
              <a:lnSpc>
                <a:spcPct val="150000"/>
              </a:lnSpc>
            </a:pPr>
            <a:r>
              <a:rPr lang="zh-CN" altLang="en-US" sz="2000" b="1" dirty="0"/>
              <a:t>医疗药品</a:t>
            </a:r>
            <a:endParaRPr lang="en-US" altLang="zh-CN" sz="2000" b="1" dirty="0"/>
          </a:p>
          <a:p>
            <a:pPr algn="ctr">
              <a:lnSpc>
                <a:spcPct val="150000"/>
              </a:lnSpc>
            </a:pPr>
            <a:r>
              <a:rPr lang="zh-CN" altLang="en-US" sz="2000" b="1" dirty="0"/>
              <a:t>养生保健</a:t>
            </a:r>
            <a:endParaRPr lang="en-SG" sz="2000" dirty="0"/>
          </a:p>
        </p:txBody>
      </p:sp>
      <p:sp>
        <p:nvSpPr>
          <p:cNvPr id="14" name="Oval 9"/>
          <p:cNvSpPr/>
          <p:nvPr/>
        </p:nvSpPr>
        <p:spPr>
          <a:xfrm>
            <a:off x="1360058" y="1792508"/>
            <a:ext cx="1425132" cy="1385497"/>
          </a:xfrm>
          <a:prstGeom prst="ellipse">
            <a:avLst/>
          </a:prstGeom>
          <a:solidFill>
            <a:srgbClr val="4C86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3700" dirty="0"/>
          </a:p>
        </p:txBody>
      </p:sp>
      <p:sp>
        <p:nvSpPr>
          <p:cNvPr id="15" name="Rounded Rectangle 23"/>
          <p:cNvSpPr/>
          <p:nvPr/>
        </p:nvSpPr>
        <p:spPr>
          <a:xfrm>
            <a:off x="1197229" y="5416084"/>
            <a:ext cx="1672509" cy="614807"/>
          </a:xfrm>
          <a:prstGeom prst="roundRect">
            <a:avLst/>
          </a:prstGeom>
          <a:solidFill>
            <a:srgbClr val="4C86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rtl="1"/>
            <a:r>
              <a:rPr lang="zh-CN" altLang="en-US" sz="2000" b="1" dirty="0"/>
              <a:t>中央药库</a:t>
            </a:r>
            <a:endParaRPr lang="en-US" sz="2000" b="1" dirty="0">
              <a:solidFill>
                <a:schemeClr val="bg1">
                  <a:lumMod val="95000"/>
                </a:schemeClr>
              </a:solidFill>
            </a:endParaRPr>
          </a:p>
        </p:txBody>
      </p:sp>
      <p:grpSp>
        <p:nvGrpSpPr>
          <p:cNvPr id="16" name="Group 28"/>
          <p:cNvGrpSpPr/>
          <p:nvPr/>
        </p:nvGrpSpPr>
        <p:grpSpPr>
          <a:xfrm>
            <a:off x="1734797" y="2044467"/>
            <a:ext cx="675655" cy="826756"/>
            <a:chOff x="4106863" y="2003425"/>
            <a:chExt cx="927100" cy="1133476"/>
          </a:xfrm>
          <a:solidFill>
            <a:schemeClr val="bg1"/>
          </a:solidFill>
        </p:grpSpPr>
        <p:sp>
          <p:nvSpPr>
            <p:cNvPr id="17" name="Freeform 5"/>
            <p:cNvSpPr>
              <a:spLocks noEditPoints="1"/>
            </p:cNvSpPr>
            <p:nvPr/>
          </p:nvSpPr>
          <p:spPr bwMode="auto">
            <a:xfrm>
              <a:off x="4106863" y="2484438"/>
              <a:ext cx="927100" cy="652463"/>
            </a:xfrm>
            <a:custGeom>
              <a:avLst/>
              <a:gdLst/>
              <a:ahLst/>
              <a:cxnLst>
                <a:cxn ang="0">
                  <a:pos x="20" y="172"/>
                </a:cxn>
                <a:cxn ang="0">
                  <a:pos x="224" y="172"/>
                </a:cxn>
                <a:cxn ang="0">
                  <a:pos x="244" y="153"/>
                </a:cxn>
                <a:cxn ang="0">
                  <a:pos x="244" y="20"/>
                </a:cxn>
                <a:cxn ang="0">
                  <a:pos x="224" y="0"/>
                </a:cxn>
                <a:cxn ang="0">
                  <a:pos x="195" y="0"/>
                </a:cxn>
                <a:cxn ang="0">
                  <a:pos x="195" y="40"/>
                </a:cxn>
                <a:cxn ang="0">
                  <a:pos x="215" y="66"/>
                </a:cxn>
                <a:cxn ang="0">
                  <a:pos x="215" y="88"/>
                </a:cxn>
                <a:cxn ang="0">
                  <a:pos x="199" y="88"/>
                </a:cxn>
                <a:cxn ang="0">
                  <a:pos x="199" y="66"/>
                </a:cxn>
                <a:cxn ang="0">
                  <a:pos x="187" y="54"/>
                </a:cxn>
                <a:cxn ang="0">
                  <a:pos x="175" y="66"/>
                </a:cxn>
                <a:cxn ang="0">
                  <a:pos x="175" y="88"/>
                </a:cxn>
                <a:cxn ang="0">
                  <a:pos x="159" y="88"/>
                </a:cxn>
                <a:cxn ang="0">
                  <a:pos x="159" y="66"/>
                </a:cxn>
                <a:cxn ang="0">
                  <a:pos x="179" y="40"/>
                </a:cxn>
                <a:cxn ang="0">
                  <a:pos x="179" y="1"/>
                </a:cxn>
                <a:cxn ang="0">
                  <a:pos x="122" y="25"/>
                </a:cxn>
                <a:cxn ang="0">
                  <a:pos x="67" y="3"/>
                </a:cxn>
                <a:cxn ang="0">
                  <a:pos x="67" y="46"/>
                </a:cxn>
                <a:cxn ang="0">
                  <a:pos x="85" y="70"/>
                </a:cxn>
                <a:cxn ang="0">
                  <a:pos x="59" y="96"/>
                </a:cxn>
                <a:cxn ang="0">
                  <a:pos x="33" y="70"/>
                </a:cxn>
                <a:cxn ang="0">
                  <a:pos x="51" y="46"/>
                </a:cxn>
                <a:cxn ang="0">
                  <a:pos x="51" y="0"/>
                </a:cxn>
                <a:cxn ang="0">
                  <a:pos x="20" y="0"/>
                </a:cxn>
                <a:cxn ang="0">
                  <a:pos x="0" y="20"/>
                </a:cxn>
                <a:cxn ang="0">
                  <a:pos x="0" y="153"/>
                </a:cxn>
                <a:cxn ang="0">
                  <a:pos x="20" y="172"/>
                </a:cxn>
                <a:cxn ang="0">
                  <a:pos x="20" y="172"/>
                </a:cxn>
                <a:cxn ang="0">
                  <a:pos x="20" y="172"/>
                </a:cxn>
              </a:cxnLst>
              <a:rect l="0" t="0" r="r" b="b"/>
              <a:pathLst>
                <a:path w="244" h="172">
                  <a:moveTo>
                    <a:pt x="20" y="172"/>
                  </a:moveTo>
                  <a:cubicBezTo>
                    <a:pt x="224" y="172"/>
                    <a:pt x="224" y="172"/>
                    <a:pt x="224" y="172"/>
                  </a:cubicBezTo>
                  <a:cubicBezTo>
                    <a:pt x="235" y="172"/>
                    <a:pt x="244" y="163"/>
                    <a:pt x="244" y="153"/>
                  </a:cubicBezTo>
                  <a:cubicBezTo>
                    <a:pt x="244" y="20"/>
                    <a:pt x="244" y="20"/>
                    <a:pt x="244" y="20"/>
                  </a:cubicBezTo>
                  <a:cubicBezTo>
                    <a:pt x="244" y="9"/>
                    <a:pt x="235" y="0"/>
                    <a:pt x="224" y="0"/>
                  </a:cubicBezTo>
                  <a:cubicBezTo>
                    <a:pt x="195" y="0"/>
                    <a:pt x="195" y="0"/>
                    <a:pt x="195" y="0"/>
                  </a:cubicBezTo>
                  <a:cubicBezTo>
                    <a:pt x="195" y="40"/>
                    <a:pt x="195" y="40"/>
                    <a:pt x="195" y="40"/>
                  </a:cubicBezTo>
                  <a:cubicBezTo>
                    <a:pt x="206" y="43"/>
                    <a:pt x="215" y="54"/>
                    <a:pt x="215" y="66"/>
                  </a:cubicBezTo>
                  <a:cubicBezTo>
                    <a:pt x="215" y="88"/>
                    <a:pt x="215" y="88"/>
                    <a:pt x="215" y="88"/>
                  </a:cubicBezTo>
                  <a:cubicBezTo>
                    <a:pt x="199" y="88"/>
                    <a:pt x="199" y="88"/>
                    <a:pt x="199" y="88"/>
                  </a:cubicBezTo>
                  <a:cubicBezTo>
                    <a:pt x="199" y="66"/>
                    <a:pt x="199" y="66"/>
                    <a:pt x="199" y="66"/>
                  </a:cubicBezTo>
                  <a:cubicBezTo>
                    <a:pt x="199" y="60"/>
                    <a:pt x="193" y="54"/>
                    <a:pt x="187" y="54"/>
                  </a:cubicBezTo>
                  <a:cubicBezTo>
                    <a:pt x="180" y="54"/>
                    <a:pt x="175" y="60"/>
                    <a:pt x="175" y="66"/>
                  </a:cubicBezTo>
                  <a:cubicBezTo>
                    <a:pt x="175" y="88"/>
                    <a:pt x="175" y="88"/>
                    <a:pt x="175" y="88"/>
                  </a:cubicBezTo>
                  <a:cubicBezTo>
                    <a:pt x="159" y="88"/>
                    <a:pt x="159" y="88"/>
                    <a:pt x="159" y="88"/>
                  </a:cubicBezTo>
                  <a:cubicBezTo>
                    <a:pt x="159" y="66"/>
                    <a:pt x="159" y="66"/>
                    <a:pt x="159" y="66"/>
                  </a:cubicBezTo>
                  <a:cubicBezTo>
                    <a:pt x="159" y="54"/>
                    <a:pt x="167" y="43"/>
                    <a:pt x="179" y="40"/>
                  </a:cubicBezTo>
                  <a:cubicBezTo>
                    <a:pt x="179" y="1"/>
                    <a:pt x="179" y="1"/>
                    <a:pt x="179" y="1"/>
                  </a:cubicBezTo>
                  <a:cubicBezTo>
                    <a:pt x="164" y="16"/>
                    <a:pt x="144" y="25"/>
                    <a:pt x="122" y="25"/>
                  </a:cubicBezTo>
                  <a:cubicBezTo>
                    <a:pt x="100" y="25"/>
                    <a:pt x="81" y="17"/>
                    <a:pt x="67" y="3"/>
                  </a:cubicBezTo>
                  <a:cubicBezTo>
                    <a:pt x="67" y="46"/>
                    <a:pt x="67" y="46"/>
                    <a:pt x="67" y="46"/>
                  </a:cubicBezTo>
                  <a:cubicBezTo>
                    <a:pt x="77" y="49"/>
                    <a:pt x="85" y="59"/>
                    <a:pt x="85" y="70"/>
                  </a:cubicBezTo>
                  <a:cubicBezTo>
                    <a:pt x="85" y="85"/>
                    <a:pt x="73" y="96"/>
                    <a:pt x="59" y="96"/>
                  </a:cubicBezTo>
                  <a:cubicBezTo>
                    <a:pt x="44" y="96"/>
                    <a:pt x="33" y="85"/>
                    <a:pt x="33" y="70"/>
                  </a:cubicBezTo>
                  <a:cubicBezTo>
                    <a:pt x="33" y="59"/>
                    <a:pt x="40" y="49"/>
                    <a:pt x="51" y="46"/>
                  </a:cubicBezTo>
                  <a:cubicBezTo>
                    <a:pt x="51" y="0"/>
                    <a:pt x="51" y="0"/>
                    <a:pt x="51" y="0"/>
                  </a:cubicBezTo>
                  <a:cubicBezTo>
                    <a:pt x="20" y="0"/>
                    <a:pt x="20" y="0"/>
                    <a:pt x="20" y="0"/>
                  </a:cubicBezTo>
                  <a:cubicBezTo>
                    <a:pt x="9" y="0"/>
                    <a:pt x="0" y="9"/>
                    <a:pt x="0" y="20"/>
                  </a:cubicBezTo>
                  <a:cubicBezTo>
                    <a:pt x="0" y="153"/>
                    <a:pt x="0" y="153"/>
                    <a:pt x="0" y="153"/>
                  </a:cubicBezTo>
                  <a:cubicBezTo>
                    <a:pt x="0" y="163"/>
                    <a:pt x="9" y="172"/>
                    <a:pt x="20" y="172"/>
                  </a:cubicBezTo>
                  <a:close/>
                  <a:moveTo>
                    <a:pt x="20" y="172"/>
                  </a:moveTo>
                  <a:cubicBezTo>
                    <a:pt x="20" y="172"/>
                    <a:pt x="20" y="172"/>
                    <a:pt x="20" y="172"/>
                  </a:cubicBezTo>
                </a:path>
              </a:pathLst>
            </a:custGeom>
            <a:grpFill/>
            <a:ln w="9525">
              <a:noFill/>
              <a:round/>
            </a:ln>
          </p:spPr>
          <p:txBody>
            <a:bodyPr vert="horz" wrap="square" lIns="91440" tIns="45720" rIns="91440" bIns="45720" numCol="1" anchor="t" anchorCtr="0" compatLnSpc="1"/>
            <a:lstStyle/>
            <a:p>
              <a:endParaRPr lang="en-US"/>
            </a:p>
          </p:txBody>
        </p:sp>
        <p:sp>
          <p:nvSpPr>
            <p:cNvPr id="18" name="Freeform 6"/>
            <p:cNvSpPr>
              <a:spLocks noEditPoints="1"/>
            </p:cNvSpPr>
            <p:nvPr/>
          </p:nvSpPr>
          <p:spPr bwMode="auto">
            <a:xfrm>
              <a:off x="4300538" y="2003425"/>
              <a:ext cx="539750" cy="538163"/>
            </a:xfrm>
            <a:custGeom>
              <a:avLst/>
              <a:gdLst/>
              <a:ahLst/>
              <a:cxnLst>
                <a:cxn ang="0">
                  <a:pos x="22" y="123"/>
                </a:cxn>
                <a:cxn ang="0">
                  <a:pos x="27" y="127"/>
                </a:cxn>
                <a:cxn ang="0">
                  <a:pos x="71" y="142"/>
                </a:cxn>
                <a:cxn ang="0">
                  <a:pos x="114" y="127"/>
                </a:cxn>
                <a:cxn ang="0">
                  <a:pos x="120" y="123"/>
                </a:cxn>
                <a:cxn ang="0">
                  <a:pos x="124" y="118"/>
                </a:cxn>
                <a:cxn ang="0">
                  <a:pos x="142" y="71"/>
                </a:cxn>
                <a:cxn ang="0">
                  <a:pos x="71" y="0"/>
                </a:cxn>
                <a:cxn ang="0">
                  <a:pos x="0" y="71"/>
                </a:cxn>
                <a:cxn ang="0">
                  <a:pos x="17" y="118"/>
                </a:cxn>
                <a:cxn ang="0">
                  <a:pos x="22" y="123"/>
                </a:cxn>
                <a:cxn ang="0">
                  <a:pos x="22" y="123"/>
                </a:cxn>
                <a:cxn ang="0">
                  <a:pos x="22" y="123"/>
                </a:cxn>
              </a:cxnLst>
              <a:rect l="0" t="0" r="r" b="b"/>
              <a:pathLst>
                <a:path w="142" h="142">
                  <a:moveTo>
                    <a:pt x="22" y="123"/>
                  </a:moveTo>
                  <a:cubicBezTo>
                    <a:pt x="24" y="124"/>
                    <a:pt x="25" y="126"/>
                    <a:pt x="27" y="127"/>
                  </a:cubicBezTo>
                  <a:cubicBezTo>
                    <a:pt x="39" y="137"/>
                    <a:pt x="54" y="142"/>
                    <a:pt x="71" y="142"/>
                  </a:cubicBezTo>
                  <a:cubicBezTo>
                    <a:pt x="87" y="142"/>
                    <a:pt x="102" y="137"/>
                    <a:pt x="114" y="127"/>
                  </a:cubicBezTo>
                  <a:cubicBezTo>
                    <a:pt x="116" y="126"/>
                    <a:pt x="118" y="124"/>
                    <a:pt x="120" y="123"/>
                  </a:cubicBezTo>
                  <a:cubicBezTo>
                    <a:pt x="121" y="121"/>
                    <a:pt x="123" y="120"/>
                    <a:pt x="124" y="118"/>
                  </a:cubicBezTo>
                  <a:cubicBezTo>
                    <a:pt x="135" y="105"/>
                    <a:pt x="142" y="89"/>
                    <a:pt x="142" y="71"/>
                  </a:cubicBezTo>
                  <a:cubicBezTo>
                    <a:pt x="142" y="32"/>
                    <a:pt x="110" y="0"/>
                    <a:pt x="71" y="0"/>
                  </a:cubicBezTo>
                  <a:cubicBezTo>
                    <a:pt x="32" y="0"/>
                    <a:pt x="0" y="32"/>
                    <a:pt x="0" y="71"/>
                  </a:cubicBezTo>
                  <a:cubicBezTo>
                    <a:pt x="0" y="89"/>
                    <a:pt x="6" y="105"/>
                    <a:pt x="17" y="118"/>
                  </a:cubicBezTo>
                  <a:cubicBezTo>
                    <a:pt x="19" y="120"/>
                    <a:pt x="20" y="121"/>
                    <a:pt x="22" y="123"/>
                  </a:cubicBezTo>
                  <a:close/>
                  <a:moveTo>
                    <a:pt x="22" y="123"/>
                  </a:moveTo>
                  <a:cubicBezTo>
                    <a:pt x="22" y="123"/>
                    <a:pt x="22" y="123"/>
                    <a:pt x="22" y="123"/>
                  </a:cubicBezTo>
                </a:path>
              </a:pathLst>
            </a:custGeom>
            <a:grpFill/>
            <a:ln w="9525">
              <a:noFill/>
              <a:round/>
            </a:ln>
          </p:spPr>
          <p:txBody>
            <a:bodyPr vert="horz" wrap="square" lIns="91440" tIns="45720" rIns="91440" bIns="45720" numCol="1" anchor="t" anchorCtr="0" compatLnSpc="1"/>
            <a:lstStyle/>
            <a:p>
              <a:endParaRPr lang="en-US"/>
            </a:p>
          </p:txBody>
        </p:sp>
        <p:sp>
          <p:nvSpPr>
            <p:cNvPr id="19" name="Freeform 7"/>
            <p:cNvSpPr>
              <a:spLocks noEditPoints="1"/>
            </p:cNvSpPr>
            <p:nvPr/>
          </p:nvSpPr>
          <p:spPr bwMode="auto">
            <a:xfrm>
              <a:off x="4292601" y="2711450"/>
              <a:ext cx="76200" cy="76200"/>
            </a:xfrm>
            <a:custGeom>
              <a:avLst/>
              <a:gdLst/>
              <a:ahLst/>
              <a:cxnLst>
                <a:cxn ang="0">
                  <a:pos x="0" y="10"/>
                </a:cxn>
                <a:cxn ang="0">
                  <a:pos x="10" y="20"/>
                </a:cxn>
                <a:cxn ang="0">
                  <a:pos x="20" y="10"/>
                </a:cxn>
                <a:cxn ang="0">
                  <a:pos x="16" y="3"/>
                </a:cxn>
                <a:cxn ang="0">
                  <a:pos x="10" y="0"/>
                </a:cxn>
                <a:cxn ang="0">
                  <a:pos x="3" y="3"/>
                </a:cxn>
                <a:cxn ang="0">
                  <a:pos x="0" y="10"/>
                </a:cxn>
                <a:cxn ang="0">
                  <a:pos x="0" y="10"/>
                </a:cxn>
                <a:cxn ang="0">
                  <a:pos x="0" y="10"/>
                </a:cxn>
              </a:cxnLst>
              <a:rect l="0" t="0" r="r" b="b"/>
              <a:pathLst>
                <a:path w="20" h="20">
                  <a:moveTo>
                    <a:pt x="0" y="10"/>
                  </a:moveTo>
                  <a:cubicBezTo>
                    <a:pt x="0" y="16"/>
                    <a:pt x="4" y="20"/>
                    <a:pt x="10" y="20"/>
                  </a:cubicBezTo>
                  <a:cubicBezTo>
                    <a:pt x="15" y="20"/>
                    <a:pt x="20" y="16"/>
                    <a:pt x="20" y="10"/>
                  </a:cubicBezTo>
                  <a:cubicBezTo>
                    <a:pt x="20" y="7"/>
                    <a:pt x="18" y="5"/>
                    <a:pt x="16" y="3"/>
                  </a:cubicBezTo>
                  <a:cubicBezTo>
                    <a:pt x="14" y="1"/>
                    <a:pt x="12" y="0"/>
                    <a:pt x="10" y="0"/>
                  </a:cubicBezTo>
                  <a:cubicBezTo>
                    <a:pt x="7" y="0"/>
                    <a:pt x="5" y="1"/>
                    <a:pt x="3" y="3"/>
                  </a:cubicBezTo>
                  <a:cubicBezTo>
                    <a:pt x="1" y="5"/>
                    <a:pt x="0" y="7"/>
                    <a:pt x="0" y="10"/>
                  </a:cubicBezTo>
                  <a:close/>
                  <a:moveTo>
                    <a:pt x="0" y="10"/>
                  </a:moveTo>
                  <a:cubicBezTo>
                    <a:pt x="0" y="10"/>
                    <a:pt x="0" y="10"/>
                    <a:pt x="0" y="10"/>
                  </a:cubicBezTo>
                </a:path>
              </a:pathLst>
            </a:custGeom>
            <a:grpFill/>
            <a:ln w="9525">
              <a:noFill/>
              <a:round/>
            </a:ln>
          </p:spPr>
          <p:txBody>
            <a:bodyPr vert="horz" wrap="square" lIns="91440" tIns="45720" rIns="91440" bIns="45720" numCol="1" anchor="t" anchorCtr="0" compatLnSpc="1"/>
            <a:lstStyle/>
            <a:p>
              <a:endParaRPr lang="en-US"/>
            </a:p>
          </p:txBody>
        </p:sp>
      </p:grpSp>
      <p:sp>
        <p:nvSpPr>
          <p:cNvPr id="21" name="TextBox 20"/>
          <p:cNvSpPr txBox="1"/>
          <p:nvPr/>
        </p:nvSpPr>
        <p:spPr>
          <a:xfrm>
            <a:off x="3672037" y="3274918"/>
            <a:ext cx="2196092" cy="923330"/>
          </a:xfrm>
          <a:prstGeom prst="rect">
            <a:avLst/>
          </a:prstGeom>
          <a:noFill/>
        </p:spPr>
        <p:txBody>
          <a:bodyPr wrap="square" lIns="0" tIns="0" rIns="0" bIns="0" rtlCol="0" anchor="ctr">
            <a:spAutoFit/>
          </a:bodyPr>
          <a:lstStyle/>
          <a:p>
            <a:pPr algn="ctr">
              <a:lnSpc>
                <a:spcPct val="150000"/>
              </a:lnSpc>
            </a:pPr>
            <a:r>
              <a:rPr lang="zh-CN" altLang="en-US" sz="2000" b="1" dirty="0"/>
              <a:t>精准检测</a:t>
            </a:r>
            <a:endParaRPr lang="en-US" altLang="zh-CN" sz="2000" b="1" dirty="0"/>
          </a:p>
          <a:p>
            <a:pPr algn="ctr">
              <a:lnSpc>
                <a:spcPct val="150000"/>
              </a:lnSpc>
            </a:pPr>
            <a:r>
              <a:rPr lang="zh-CN" altLang="en-US" sz="2000" b="1" dirty="0"/>
              <a:t>康复医疗</a:t>
            </a:r>
            <a:endParaRPr lang="en-SG" sz="2000" b="1" dirty="0"/>
          </a:p>
        </p:txBody>
      </p:sp>
      <p:sp>
        <p:nvSpPr>
          <p:cNvPr id="23" name="Oval 33"/>
          <p:cNvSpPr/>
          <p:nvPr/>
        </p:nvSpPr>
        <p:spPr>
          <a:xfrm>
            <a:off x="4048791" y="1792508"/>
            <a:ext cx="1425132" cy="1385497"/>
          </a:xfrm>
          <a:prstGeom prst="ellipse">
            <a:avLst/>
          </a:prstGeom>
          <a:solidFill>
            <a:srgbClr val="5294B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3700" dirty="0"/>
          </a:p>
        </p:txBody>
      </p:sp>
      <p:sp>
        <p:nvSpPr>
          <p:cNvPr id="24" name="Rounded Rectangle 34"/>
          <p:cNvSpPr/>
          <p:nvPr/>
        </p:nvSpPr>
        <p:spPr>
          <a:xfrm>
            <a:off x="3613579" y="5416081"/>
            <a:ext cx="2183683" cy="614807"/>
          </a:xfrm>
          <a:prstGeom prst="roundRect">
            <a:avLst/>
          </a:prstGeom>
          <a:solidFill>
            <a:srgbClr val="5294B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rtl="1"/>
            <a:r>
              <a:rPr lang="zh-CN" altLang="en-US" b="1" dirty="0"/>
              <a:t>中国特色体育小镇</a:t>
            </a:r>
            <a:endParaRPr lang="en-US" b="1" dirty="0">
              <a:solidFill>
                <a:schemeClr val="bg1">
                  <a:lumMod val="95000"/>
                </a:schemeClr>
              </a:solidFill>
            </a:endParaRPr>
          </a:p>
        </p:txBody>
      </p:sp>
      <p:sp>
        <p:nvSpPr>
          <p:cNvPr id="25" name="Freeform 11"/>
          <p:cNvSpPr>
            <a:spLocks noEditPoints="1"/>
          </p:cNvSpPr>
          <p:nvPr/>
        </p:nvSpPr>
        <p:spPr bwMode="auto">
          <a:xfrm>
            <a:off x="7056750" y="2139875"/>
            <a:ext cx="712981" cy="731348"/>
          </a:xfrm>
          <a:custGeom>
            <a:avLst/>
            <a:gdLst/>
            <a:ahLst/>
            <a:cxnLst>
              <a:cxn ang="0">
                <a:pos x="16" y="0"/>
              </a:cxn>
              <a:cxn ang="0">
                <a:pos x="0" y="16"/>
              </a:cxn>
              <a:cxn ang="0">
                <a:pos x="0" y="86"/>
              </a:cxn>
              <a:cxn ang="0">
                <a:pos x="16" y="102"/>
              </a:cxn>
              <a:cxn ang="0">
                <a:pos x="83" y="102"/>
              </a:cxn>
              <a:cxn ang="0">
                <a:pos x="99" y="86"/>
              </a:cxn>
              <a:cxn ang="0">
                <a:pos x="99" y="16"/>
              </a:cxn>
              <a:cxn ang="0">
                <a:pos x="83" y="0"/>
              </a:cxn>
              <a:cxn ang="0">
                <a:pos x="16" y="0"/>
              </a:cxn>
              <a:cxn ang="0">
                <a:pos x="72" y="75"/>
              </a:cxn>
              <a:cxn ang="0">
                <a:pos x="68" y="79"/>
              </a:cxn>
              <a:cxn ang="0">
                <a:pos x="64" y="79"/>
              </a:cxn>
              <a:cxn ang="0">
                <a:pos x="60" y="75"/>
              </a:cxn>
              <a:cxn ang="0">
                <a:pos x="60" y="56"/>
              </a:cxn>
              <a:cxn ang="0">
                <a:pos x="39" y="56"/>
              </a:cxn>
              <a:cxn ang="0">
                <a:pos x="39" y="75"/>
              </a:cxn>
              <a:cxn ang="0">
                <a:pos x="35" y="79"/>
              </a:cxn>
              <a:cxn ang="0">
                <a:pos x="31" y="79"/>
              </a:cxn>
              <a:cxn ang="0">
                <a:pos x="27" y="75"/>
              </a:cxn>
              <a:cxn ang="0">
                <a:pos x="27" y="27"/>
              </a:cxn>
              <a:cxn ang="0">
                <a:pos x="31" y="23"/>
              </a:cxn>
              <a:cxn ang="0">
                <a:pos x="35" y="23"/>
              </a:cxn>
              <a:cxn ang="0">
                <a:pos x="39" y="27"/>
              </a:cxn>
              <a:cxn ang="0">
                <a:pos x="39" y="45"/>
              </a:cxn>
              <a:cxn ang="0">
                <a:pos x="60" y="45"/>
              </a:cxn>
              <a:cxn ang="0">
                <a:pos x="60" y="27"/>
              </a:cxn>
              <a:cxn ang="0">
                <a:pos x="64" y="23"/>
              </a:cxn>
              <a:cxn ang="0">
                <a:pos x="68" y="23"/>
              </a:cxn>
              <a:cxn ang="0">
                <a:pos x="72" y="27"/>
              </a:cxn>
              <a:cxn ang="0">
                <a:pos x="72" y="75"/>
              </a:cxn>
              <a:cxn ang="0">
                <a:pos x="72" y="75"/>
              </a:cxn>
              <a:cxn ang="0">
                <a:pos x="72" y="75"/>
              </a:cxn>
            </a:cxnLst>
            <a:rect l="0" t="0" r="r" b="b"/>
            <a:pathLst>
              <a:path w="99" h="102">
                <a:moveTo>
                  <a:pt x="16" y="0"/>
                </a:moveTo>
                <a:cubicBezTo>
                  <a:pt x="7" y="0"/>
                  <a:pt x="0" y="7"/>
                  <a:pt x="0" y="16"/>
                </a:cubicBezTo>
                <a:cubicBezTo>
                  <a:pt x="0" y="86"/>
                  <a:pt x="0" y="86"/>
                  <a:pt x="0" y="86"/>
                </a:cubicBezTo>
                <a:cubicBezTo>
                  <a:pt x="0" y="95"/>
                  <a:pt x="7" y="102"/>
                  <a:pt x="16" y="102"/>
                </a:cubicBezTo>
                <a:cubicBezTo>
                  <a:pt x="83" y="102"/>
                  <a:pt x="83" y="102"/>
                  <a:pt x="83" y="102"/>
                </a:cubicBezTo>
                <a:cubicBezTo>
                  <a:pt x="92" y="102"/>
                  <a:pt x="99" y="95"/>
                  <a:pt x="99" y="86"/>
                </a:cubicBezTo>
                <a:cubicBezTo>
                  <a:pt x="99" y="16"/>
                  <a:pt x="99" y="16"/>
                  <a:pt x="99" y="16"/>
                </a:cubicBezTo>
                <a:cubicBezTo>
                  <a:pt x="99" y="7"/>
                  <a:pt x="92" y="0"/>
                  <a:pt x="83" y="0"/>
                </a:cubicBezTo>
                <a:lnTo>
                  <a:pt x="16" y="0"/>
                </a:lnTo>
                <a:close/>
                <a:moveTo>
                  <a:pt x="72" y="75"/>
                </a:moveTo>
                <a:cubicBezTo>
                  <a:pt x="72" y="77"/>
                  <a:pt x="71" y="79"/>
                  <a:pt x="68" y="79"/>
                </a:cubicBezTo>
                <a:cubicBezTo>
                  <a:pt x="64" y="79"/>
                  <a:pt x="64" y="79"/>
                  <a:pt x="64" y="79"/>
                </a:cubicBezTo>
                <a:cubicBezTo>
                  <a:pt x="62" y="79"/>
                  <a:pt x="60" y="77"/>
                  <a:pt x="60" y="75"/>
                </a:cubicBezTo>
                <a:cubicBezTo>
                  <a:pt x="60" y="56"/>
                  <a:pt x="60" y="56"/>
                  <a:pt x="60" y="56"/>
                </a:cubicBezTo>
                <a:cubicBezTo>
                  <a:pt x="39" y="56"/>
                  <a:pt x="39" y="56"/>
                  <a:pt x="39" y="56"/>
                </a:cubicBezTo>
                <a:cubicBezTo>
                  <a:pt x="39" y="75"/>
                  <a:pt x="39" y="75"/>
                  <a:pt x="39" y="75"/>
                </a:cubicBezTo>
                <a:cubicBezTo>
                  <a:pt x="39" y="77"/>
                  <a:pt x="37" y="79"/>
                  <a:pt x="35" y="79"/>
                </a:cubicBezTo>
                <a:cubicBezTo>
                  <a:pt x="31" y="79"/>
                  <a:pt x="31" y="79"/>
                  <a:pt x="31" y="79"/>
                </a:cubicBezTo>
                <a:cubicBezTo>
                  <a:pt x="29" y="79"/>
                  <a:pt x="27" y="77"/>
                  <a:pt x="27" y="75"/>
                </a:cubicBezTo>
                <a:cubicBezTo>
                  <a:pt x="27" y="27"/>
                  <a:pt x="27" y="27"/>
                  <a:pt x="27" y="27"/>
                </a:cubicBezTo>
                <a:cubicBezTo>
                  <a:pt x="27" y="25"/>
                  <a:pt x="29" y="23"/>
                  <a:pt x="31" y="23"/>
                </a:cubicBezTo>
                <a:cubicBezTo>
                  <a:pt x="35" y="23"/>
                  <a:pt x="35" y="23"/>
                  <a:pt x="35" y="23"/>
                </a:cubicBezTo>
                <a:cubicBezTo>
                  <a:pt x="37" y="23"/>
                  <a:pt x="39" y="25"/>
                  <a:pt x="39" y="27"/>
                </a:cubicBezTo>
                <a:cubicBezTo>
                  <a:pt x="39" y="45"/>
                  <a:pt x="39" y="45"/>
                  <a:pt x="39" y="45"/>
                </a:cubicBezTo>
                <a:cubicBezTo>
                  <a:pt x="60" y="45"/>
                  <a:pt x="60" y="45"/>
                  <a:pt x="60" y="45"/>
                </a:cubicBezTo>
                <a:cubicBezTo>
                  <a:pt x="60" y="27"/>
                  <a:pt x="60" y="27"/>
                  <a:pt x="60" y="27"/>
                </a:cubicBezTo>
                <a:cubicBezTo>
                  <a:pt x="60" y="25"/>
                  <a:pt x="62" y="23"/>
                  <a:pt x="64" y="23"/>
                </a:cubicBezTo>
                <a:cubicBezTo>
                  <a:pt x="68" y="23"/>
                  <a:pt x="68" y="23"/>
                  <a:pt x="68" y="23"/>
                </a:cubicBezTo>
                <a:cubicBezTo>
                  <a:pt x="71" y="23"/>
                  <a:pt x="72" y="25"/>
                  <a:pt x="72" y="27"/>
                </a:cubicBezTo>
                <a:cubicBezTo>
                  <a:pt x="72" y="75"/>
                  <a:pt x="72" y="75"/>
                  <a:pt x="72" y="75"/>
                </a:cubicBezTo>
                <a:close/>
                <a:moveTo>
                  <a:pt x="72" y="75"/>
                </a:moveTo>
                <a:cubicBezTo>
                  <a:pt x="72" y="75"/>
                  <a:pt x="72" y="75"/>
                  <a:pt x="72" y="75"/>
                </a:cubicBezTo>
              </a:path>
            </a:pathLst>
          </a:custGeom>
          <a:solidFill>
            <a:schemeClr val="bg1"/>
          </a:solidFill>
          <a:ln w="9525">
            <a:noFill/>
            <a:round/>
          </a:ln>
        </p:spPr>
        <p:txBody>
          <a:bodyPr vert="horz" wrap="square" lIns="121917" tIns="60958" rIns="121917" bIns="60958" numCol="1" anchor="t" anchorCtr="0" compatLnSpc="1"/>
          <a:lstStyle/>
          <a:p>
            <a:endParaRPr lang="en-US"/>
          </a:p>
        </p:txBody>
      </p:sp>
      <p:sp>
        <p:nvSpPr>
          <p:cNvPr id="27" name="TextBox 26"/>
          <p:cNvSpPr txBox="1"/>
          <p:nvPr/>
        </p:nvSpPr>
        <p:spPr>
          <a:xfrm>
            <a:off x="6334933" y="3328436"/>
            <a:ext cx="2201035" cy="923330"/>
          </a:xfrm>
          <a:prstGeom prst="rect">
            <a:avLst/>
          </a:prstGeom>
          <a:noFill/>
        </p:spPr>
        <p:txBody>
          <a:bodyPr wrap="square" lIns="0" tIns="0" rIns="0" bIns="0" rtlCol="0" anchor="ctr">
            <a:spAutoFit/>
          </a:bodyPr>
          <a:lstStyle/>
          <a:p>
            <a:pPr algn="ctr">
              <a:lnSpc>
                <a:spcPct val="150000"/>
              </a:lnSpc>
            </a:pPr>
            <a:r>
              <a:rPr lang="zh-CN" altLang="en-US" sz="2000" b="1" dirty="0"/>
              <a:t>健康养老</a:t>
            </a:r>
            <a:endParaRPr lang="en-SG" altLang="zh-CN" sz="2000" b="1" dirty="0"/>
          </a:p>
          <a:p>
            <a:pPr algn="ctr">
              <a:lnSpc>
                <a:spcPct val="150000"/>
              </a:lnSpc>
            </a:pPr>
            <a:r>
              <a:rPr lang="zh-CN" altLang="en-US" sz="2000" b="1" dirty="0"/>
              <a:t>康养机构</a:t>
            </a:r>
            <a:endParaRPr lang="en-SG" sz="2000" b="1" dirty="0"/>
          </a:p>
        </p:txBody>
      </p:sp>
      <p:sp>
        <p:nvSpPr>
          <p:cNvPr id="30" name="Rounded Rectangle 48"/>
          <p:cNvSpPr/>
          <p:nvPr/>
        </p:nvSpPr>
        <p:spPr>
          <a:xfrm>
            <a:off x="6541104" y="5416081"/>
            <a:ext cx="2035136" cy="614807"/>
          </a:xfrm>
          <a:prstGeom prst="roundRect">
            <a:avLst/>
          </a:prstGeom>
          <a:solidFill>
            <a:srgbClr val="4C86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rtl="1"/>
            <a:r>
              <a:rPr lang="zh-CN" altLang="en-US" b="1" dirty="0"/>
              <a:t>国际康养基地</a:t>
            </a:r>
            <a:endParaRPr lang="en-US" b="1" dirty="0">
              <a:solidFill>
                <a:schemeClr val="bg1">
                  <a:lumMod val="95000"/>
                </a:schemeClr>
              </a:solidFill>
            </a:endParaRPr>
          </a:p>
        </p:txBody>
      </p:sp>
      <p:sp>
        <p:nvSpPr>
          <p:cNvPr id="31" name="Freeform 15"/>
          <p:cNvSpPr>
            <a:spLocks noEditPoints="1"/>
          </p:cNvSpPr>
          <p:nvPr/>
        </p:nvSpPr>
        <p:spPr bwMode="auto">
          <a:xfrm>
            <a:off x="4404732" y="2126834"/>
            <a:ext cx="713250" cy="710276"/>
          </a:xfrm>
          <a:custGeom>
            <a:avLst/>
            <a:gdLst/>
            <a:ahLst/>
            <a:cxnLst>
              <a:cxn ang="0">
                <a:pos x="165" y="147"/>
              </a:cxn>
              <a:cxn ang="0">
                <a:pos x="165" y="14"/>
              </a:cxn>
              <a:cxn ang="0">
                <a:pos x="148" y="0"/>
              </a:cxn>
              <a:cxn ang="0">
                <a:pos x="18" y="0"/>
              </a:cxn>
              <a:cxn ang="0">
                <a:pos x="0" y="15"/>
              </a:cxn>
              <a:cxn ang="0">
                <a:pos x="0" y="145"/>
              </a:cxn>
              <a:cxn ang="0">
                <a:pos x="16" y="165"/>
              </a:cxn>
              <a:cxn ang="0">
                <a:pos x="149" y="165"/>
              </a:cxn>
              <a:cxn ang="0">
                <a:pos x="165" y="147"/>
              </a:cxn>
              <a:cxn ang="0">
                <a:pos x="38" y="22"/>
              </a:cxn>
              <a:cxn ang="0">
                <a:pos x="46" y="16"/>
              </a:cxn>
              <a:cxn ang="0">
                <a:pos x="51" y="15"/>
              </a:cxn>
              <a:cxn ang="0">
                <a:pos x="55" y="17"/>
              </a:cxn>
              <a:cxn ang="0">
                <a:pos x="57" y="20"/>
              </a:cxn>
              <a:cxn ang="0">
                <a:pos x="39" y="34"/>
              </a:cxn>
              <a:cxn ang="0">
                <a:pos x="36" y="31"/>
              </a:cxn>
              <a:cxn ang="0">
                <a:pos x="38" y="22"/>
              </a:cxn>
              <a:cxn ang="0">
                <a:pos x="120" y="150"/>
              </a:cxn>
              <a:cxn ang="0">
                <a:pos x="116" y="153"/>
              </a:cxn>
              <a:cxn ang="0">
                <a:pos x="37" y="153"/>
              </a:cxn>
              <a:cxn ang="0">
                <a:pos x="34" y="150"/>
              </a:cxn>
              <a:cxn ang="0">
                <a:pos x="34" y="138"/>
              </a:cxn>
              <a:cxn ang="0">
                <a:pos x="37" y="135"/>
              </a:cxn>
              <a:cxn ang="0">
                <a:pos x="41" y="135"/>
              </a:cxn>
              <a:cxn ang="0">
                <a:pos x="43" y="132"/>
              </a:cxn>
              <a:cxn ang="0">
                <a:pos x="61" y="73"/>
              </a:cxn>
              <a:cxn ang="0">
                <a:pos x="63" y="68"/>
              </a:cxn>
              <a:cxn ang="0">
                <a:pos x="45" y="41"/>
              </a:cxn>
              <a:cxn ang="0">
                <a:pos x="63" y="27"/>
              </a:cxn>
              <a:cxn ang="0">
                <a:pos x="104" y="82"/>
              </a:cxn>
              <a:cxn ang="0">
                <a:pos x="98" y="86"/>
              </a:cxn>
              <a:cxn ang="0">
                <a:pos x="103" y="92"/>
              </a:cxn>
              <a:cxn ang="0">
                <a:pos x="104" y="95"/>
              </a:cxn>
              <a:cxn ang="0">
                <a:pos x="102" y="98"/>
              </a:cxn>
              <a:cxn ang="0">
                <a:pos x="101" y="99"/>
              </a:cxn>
              <a:cxn ang="0">
                <a:pos x="95" y="99"/>
              </a:cxn>
              <a:cxn ang="0">
                <a:pos x="90" y="92"/>
              </a:cxn>
              <a:cxn ang="0">
                <a:pos x="83" y="97"/>
              </a:cxn>
              <a:cxn ang="0">
                <a:pos x="74" y="84"/>
              </a:cxn>
              <a:cxn ang="0">
                <a:pos x="68" y="83"/>
              </a:cxn>
              <a:cxn ang="0">
                <a:pos x="48" y="111"/>
              </a:cxn>
              <a:cxn ang="0">
                <a:pos x="116" y="134"/>
              </a:cxn>
              <a:cxn ang="0">
                <a:pos x="120" y="138"/>
              </a:cxn>
              <a:cxn ang="0">
                <a:pos x="120" y="150"/>
              </a:cxn>
              <a:cxn ang="0">
                <a:pos x="113" y="115"/>
              </a:cxn>
              <a:cxn ang="0">
                <a:pos x="90" y="122"/>
              </a:cxn>
              <a:cxn ang="0">
                <a:pos x="105" y="104"/>
              </a:cxn>
              <a:cxn ang="0">
                <a:pos x="128" y="96"/>
              </a:cxn>
              <a:cxn ang="0">
                <a:pos x="113" y="115"/>
              </a:cxn>
              <a:cxn ang="0">
                <a:pos x="113" y="115"/>
              </a:cxn>
              <a:cxn ang="0">
                <a:pos x="113" y="115"/>
              </a:cxn>
            </a:cxnLst>
            <a:rect l="0" t="0" r="r" b="b"/>
            <a:pathLst>
              <a:path w="166" h="165">
                <a:moveTo>
                  <a:pt x="165" y="147"/>
                </a:moveTo>
                <a:cubicBezTo>
                  <a:pt x="165" y="14"/>
                  <a:pt x="165" y="14"/>
                  <a:pt x="165" y="14"/>
                </a:cubicBezTo>
                <a:cubicBezTo>
                  <a:pt x="165" y="7"/>
                  <a:pt x="165" y="0"/>
                  <a:pt x="148" y="0"/>
                </a:cubicBezTo>
                <a:cubicBezTo>
                  <a:pt x="18" y="0"/>
                  <a:pt x="18" y="0"/>
                  <a:pt x="18" y="0"/>
                </a:cubicBezTo>
                <a:cubicBezTo>
                  <a:pt x="7" y="0"/>
                  <a:pt x="0" y="0"/>
                  <a:pt x="0" y="15"/>
                </a:cubicBezTo>
                <a:cubicBezTo>
                  <a:pt x="0" y="145"/>
                  <a:pt x="0" y="145"/>
                  <a:pt x="0" y="145"/>
                </a:cubicBezTo>
                <a:cubicBezTo>
                  <a:pt x="0" y="164"/>
                  <a:pt x="1" y="165"/>
                  <a:pt x="16" y="165"/>
                </a:cubicBezTo>
                <a:cubicBezTo>
                  <a:pt x="149" y="165"/>
                  <a:pt x="149" y="165"/>
                  <a:pt x="149" y="165"/>
                </a:cubicBezTo>
                <a:cubicBezTo>
                  <a:pt x="166" y="165"/>
                  <a:pt x="165" y="163"/>
                  <a:pt x="165" y="147"/>
                </a:cubicBezTo>
                <a:close/>
                <a:moveTo>
                  <a:pt x="38" y="22"/>
                </a:moveTo>
                <a:cubicBezTo>
                  <a:pt x="46" y="16"/>
                  <a:pt x="46" y="16"/>
                  <a:pt x="46" y="16"/>
                </a:cubicBezTo>
                <a:cubicBezTo>
                  <a:pt x="47" y="15"/>
                  <a:pt x="49" y="14"/>
                  <a:pt x="51" y="15"/>
                </a:cubicBezTo>
                <a:cubicBezTo>
                  <a:pt x="52" y="15"/>
                  <a:pt x="54" y="16"/>
                  <a:pt x="55" y="17"/>
                </a:cubicBezTo>
                <a:cubicBezTo>
                  <a:pt x="57" y="20"/>
                  <a:pt x="57" y="20"/>
                  <a:pt x="57" y="20"/>
                </a:cubicBezTo>
                <a:cubicBezTo>
                  <a:pt x="39" y="34"/>
                  <a:pt x="39" y="34"/>
                  <a:pt x="39" y="34"/>
                </a:cubicBezTo>
                <a:cubicBezTo>
                  <a:pt x="36" y="31"/>
                  <a:pt x="36" y="31"/>
                  <a:pt x="36" y="31"/>
                </a:cubicBezTo>
                <a:cubicBezTo>
                  <a:pt x="34" y="28"/>
                  <a:pt x="35" y="24"/>
                  <a:pt x="38" y="22"/>
                </a:cubicBezTo>
                <a:close/>
                <a:moveTo>
                  <a:pt x="120" y="150"/>
                </a:moveTo>
                <a:cubicBezTo>
                  <a:pt x="120" y="152"/>
                  <a:pt x="118" y="153"/>
                  <a:pt x="116" y="153"/>
                </a:cubicBezTo>
                <a:cubicBezTo>
                  <a:pt x="37" y="153"/>
                  <a:pt x="37" y="153"/>
                  <a:pt x="37" y="153"/>
                </a:cubicBezTo>
                <a:cubicBezTo>
                  <a:pt x="35" y="153"/>
                  <a:pt x="34" y="152"/>
                  <a:pt x="34" y="150"/>
                </a:cubicBezTo>
                <a:cubicBezTo>
                  <a:pt x="34" y="138"/>
                  <a:pt x="34" y="138"/>
                  <a:pt x="34" y="138"/>
                </a:cubicBezTo>
                <a:cubicBezTo>
                  <a:pt x="34" y="136"/>
                  <a:pt x="35" y="135"/>
                  <a:pt x="37" y="135"/>
                </a:cubicBezTo>
                <a:cubicBezTo>
                  <a:pt x="41" y="135"/>
                  <a:pt x="41" y="135"/>
                  <a:pt x="41" y="135"/>
                </a:cubicBezTo>
                <a:cubicBezTo>
                  <a:pt x="43" y="135"/>
                  <a:pt x="44" y="133"/>
                  <a:pt x="43" y="132"/>
                </a:cubicBezTo>
                <a:cubicBezTo>
                  <a:pt x="31" y="113"/>
                  <a:pt x="41" y="80"/>
                  <a:pt x="61" y="73"/>
                </a:cubicBezTo>
                <a:cubicBezTo>
                  <a:pt x="63" y="72"/>
                  <a:pt x="64" y="70"/>
                  <a:pt x="63" y="68"/>
                </a:cubicBezTo>
                <a:cubicBezTo>
                  <a:pt x="57" y="59"/>
                  <a:pt x="51" y="50"/>
                  <a:pt x="45" y="41"/>
                </a:cubicBezTo>
                <a:cubicBezTo>
                  <a:pt x="63" y="27"/>
                  <a:pt x="63" y="27"/>
                  <a:pt x="63" y="27"/>
                </a:cubicBezTo>
                <a:cubicBezTo>
                  <a:pt x="77" y="47"/>
                  <a:pt x="102" y="78"/>
                  <a:pt x="104" y="82"/>
                </a:cubicBezTo>
                <a:cubicBezTo>
                  <a:pt x="98" y="86"/>
                  <a:pt x="98" y="86"/>
                  <a:pt x="98" y="86"/>
                </a:cubicBezTo>
                <a:cubicBezTo>
                  <a:pt x="103" y="92"/>
                  <a:pt x="103" y="92"/>
                  <a:pt x="103" y="92"/>
                </a:cubicBezTo>
                <a:cubicBezTo>
                  <a:pt x="104" y="93"/>
                  <a:pt x="104" y="94"/>
                  <a:pt x="104" y="95"/>
                </a:cubicBezTo>
                <a:cubicBezTo>
                  <a:pt x="104" y="96"/>
                  <a:pt x="103" y="97"/>
                  <a:pt x="102" y="98"/>
                </a:cubicBezTo>
                <a:cubicBezTo>
                  <a:pt x="101" y="99"/>
                  <a:pt x="101" y="99"/>
                  <a:pt x="101" y="99"/>
                </a:cubicBezTo>
                <a:cubicBezTo>
                  <a:pt x="99" y="101"/>
                  <a:pt x="96" y="100"/>
                  <a:pt x="95" y="99"/>
                </a:cubicBezTo>
                <a:cubicBezTo>
                  <a:pt x="90" y="92"/>
                  <a:pt x="90" y="92"/>
                  <a:pt x="90" y="92"/>
                </a:cubicBezTo>
                <a:cubicBezTo>
                  <a:pt x="83" y="97"/>
                  <a:pt x="83" y="97"/>
                  <a:pt x="83" y="97"/>
                </a:cubicBezTo>
                <a:cubicBezTo>
                  <a:pt x="81" y="94"/>
                  <a:pt x="77" y="89"/>
                  <a:pt x="74" y="84"/>
                </a:cubicBezTo>
                <a:cubicBezTo>
                  <a:pt x="72" y="83"/>
                  <a:pt x="70" y="82"/>
                  <a:pt x="68" y="83"/>
                </a:cubicBezTo>
                <a:cubicBezTo>
                  <a:pt x="56" y="88"/>
                  <a:pt x="48" y="100"/>
                  <a:pt x="48" y="111"/>
                </a:cubicBezTo>
                <a:cubicBezTo>
                  <a:pt x="49" y="139"/>
                  <a:pt x="83" y="135"/>
                  <a:pt x="116" y="134"/>
                </a:cubicBezTo>
                <a:cubicBezTo>
                  <a:pt x="118" y="134"/>
                  <a:pt x="120" y="136"/>
                  <a:pt x="120" y="138"/>
                </a:cubicBezTo>
                <a:lnTo>
                  <a:pt x="120" y="150"/>
                </a:lnTo>
                <a:close/>
                <a:moveTo>
                  <a:pt x="113" y="115"/>
                </a:moveTo>
                <a:cubicBezTo>
                  <a:pt x="102" y="122"/>
                  <a:pt x="92" y="125"/>
                  <a:pt x="90" y="122"/>
                </a:cubicBezTo>
                <a:cubicBezTo>
                  <a:pt x="88" y="120"/>
                  <a:pt x="95" y="111"/>
                  <a:pt x="105" y="104"/>
                </a:cubicBezTo>
                <a:cubicBezTo>
                  <a:pt x="116" y="97"/>
                  <a:pt x="126" y="93"/>
                  <a:pt x="128" y="96"/>
                </a:cubicBezTo>
                <a:cubicBezTo>
                  <a:pt x="130" y="99"/>
                  <a:pt x="123" y="107"/>
                  <a:pt x="113" y="115"/>
                </a:cubicBezTo>
                <a:close/>
                <a:moveTo>
                  <a:pt x="113" y="115"/>
                </a:moveTo>
                <a:cubicBezTo>
                  <a:pt x="113" y="115"/>
                  <a:pt x="113" y="115"/>
                  <a:pt x="113" y="115"/>
                </a:cubicBezTo>
              </a:path>
            </a:pathLst>
          </a:custGeom>
          <a:solidFill>
            <a:schemeClr val="bg1"/>
          </a:solidFill>
          <a:ln w="9525">
            <a:noFill/>
            <a:round/>
          </a:ln>
        </p:spPr>
        <p:txBody>
          <a:bodyPr vert="horz" wrap="square" lIns="121917" tIns="60958" rIns="121917" bIns="60958" numCol="1" anchor="t" anchorCtr="0" compatLnSpc="1"/>
          <a:lstStyle/>
          <a:p>
            <a:endParaRPr lang="en-US"/>
          </a:p>
        </p:txBody>
      </p:sp>
      <p:sp>
        <p:nvSpPr>
          <p:cNvPr id="42" name="TextBox 41"/>
          <p:cNvSpPr txBox="1"/>
          <p:nvPr/>
        </p:nvSpPr>
        <p:spPr>
          <a:xfrm>
            <a:off x="8789065" y="3328436"/>
            <a:ext cx="2659529" cy="923330"/>
          </a:xfrm>
          <a:prstGeom prst="rect">
            <a:avLst/>
          </a:prstGeom>
          <a:noFill/>
        </p:spPr>
        <p:txBody>
          <a:bodyPr wrap="square" lIns="0" tIns="0" rIns="0" bIns="0" rtlCol="0" anchor="ctr">
            <a:spAutoFit/>
          </a:bodyPr>
          <a:lstStyle/>
          <a:p>
            <a:pPr algn="ctr" defTabSz="1218565">
              <a:lnSpc>
                <a:spcPct val="150000"/>
              </a:lnSpc>
            </a:pPr>
            <a:r>
              <a:rPr lang="zh-CN" altLang="en-US" sz="2000" b="1" dirty="0"/>
              <a:t>有机食品</a:t>
            </a:r>
            <a:endParaRPr lang="en-US" altLang="zh-CN" sz="2000" b="1" dirty="0"/>
          </a:p>
          <a:p>
            <a:pPr algn="ctr" defTabSz="1218565">
              <a:lnSpc>
                <a:spcPct val="150000"/>
              </a:lnSpc>
            </a:pPr>
            <a:r>
              <a:rPr lang="zh-CN" altLang="en-US" sz="2000" b="1" dirty="0"/>
              <a:t>环保清洁</a:t>
            </a:r>
            <a:endParaRPr lang="zh-CN" altLang="en-US" sz="2000" b="1" dirty="0">
              <a:solidFill>
                <a:srgbClr val="080808">
                  <a:lumMod val="75000"/>
                  <a:lumOff val="25000"/>
                </a:srgbClr>
              </a:solidFill>
              <a:latin typeface="微软雅黑" panose="020B0503020204020204" charset="-122"/>
              <a:ea typeface="微软雅黑" panose="020B0503020204020204" charset="-122"/>
            </a:endParaRPr>
          </a:p>
        </p:txBody>
      </p:sp>
      <p:sp>
        <p:nvSpPr>
          <p:cNvPr id="44" name="Oval 58"/>
          <p:cNvSpPr/>
          <p:nvPr/>
        </p:nvSpPr>
        <p:spPr>
          <a:xfrm>
            <a:off x="9406264" y="1792508"/>
            <a:ext cx="1425132" cy="1385497"/>
          </a:xfrm>
          <a:prstGeom prst="ellipse">
            <a:avLst/>
          </a:prstGeom>
          <a:solidFill>
            <a:srgbClr val="5294B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3700" dirty="0"/>
          </a:p>
        </p:txBody>
      </p:sp>
      <p:sp>
        <p:nvSpPr>
          <p:cNvPr id="45" name="Rounded Rectangle 59"/>
          <p:cNvSpPr/>
          <p:nvPr/>
        </p:nvSpPr>
        <p:spPr>
          <a:xfrm>
            <a:off x="9118121" y="5416082"/>
            <a:ext cx="2016221" cy="614807"/>
          </a:xfrm>
          <a:prstGeom prst="roundRect">
            <a:avLst/>
          </a:prstGeom>
          <a:solidFill>
            <a:srgbClr val="5294B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rtl="1"/>
            <a:r>
              <a:rPr lang="zh-CN" altLang="en-US" b="1" dirty="0">
                <a:solidFill>
                  <a:schemeClr val="bg1">
                    <a:lumMod val="95000"/>
                  </a:schemeClr>
                </a:solidFill>
              </a:rPr>
              <a:t>家庭健康生态</a:t>
            </a:r>
            <a:endParaRPr lang="en-US" b="1" dirty="0">
              <a:solidFill>
                <a:schemeClr val="bg1">
                  <a:lumMod val="95000"/>
                </a:schemeClr>
              </a:solidFill>
            </a:endParaRPr>
          </a:p>
        </p:txBody>
      </p:sp>
      <p:grpSp>
        <p:nvGrpSpPr>
          <p:cNvPr id="46" name="Group 67"/>
          <p:cNvGrpSpPr/>
          <p:nvPr/>
        </p:nvGrpSpPr>
        <p:grpSpPr>
          <a:xfrm>
            <a:off x="9742174" y="2107259"/>
            <a:ext cx="768117" cy="773001"/>
            <a:chOff x="7299325" y="1482725"/>
            <a:chExt cx="576263" cy="579438"/>
          </a:xfrm>
          <a:solidFill>
            <a:schemeClr val="bg1"/>
          </a:solidFill>
        </p:grpSpPr>
        <p:sp>
          <p:nvSpPr>
            <p:cNvPr id="47" name="Freeform 19"/>
            <p:cNvSpPr>
              <a:spLocks noEditPoints="1"/>
            </p:cNvSpPr>
            <p:nvPr/>
          </p:nvSpPr>
          <p:spPr bwMode="auto">
            <a:xfrm>
              <a:off x="7299325" y="1482725"/>
              <a:ext cx="576263" cy="357188"/>
            </a:xfrm>
            <a:custGeom>
              <a:avLst/>
              <a:gdLst/>
              <a:ahLst/>
              <a:cxnLst>
                <a:cxn ang="0">
                  <a:pos x="51" y="0"/>
                </a:cxn>
                <a:cxn ang="0">
                  <a:pos x="0" y="51"/>
                </a:cxn>
                <a:cxn ang="0">
                  <a:pos x="0" y="54"/>
                </a:cxn>
                <a:cxn ang="0">
                  <a:pos x="28" y="54"/>
                </a:cxn>
                <a:cxn ang="0">
                  <a:pos x="38" y="17"/>
                </a:cxn>
                <a:cxn ang="0">
                  <a:pos x="42" y="14"/>
                </a:cxn>
                <a:cxn ang="0">
                  <a:pos x="45" y="17"/>
                </a:cxn>
                <a:cxn ang="0">
                  <a:pos x="49" y="63"/>
                </a:cxn>
                <a:cxn ang="0">
                  <a:pos x="55" y="33"/>
                </a:cxn>
                <a:cxn ang="0">
                  <a:pos x="59" y="30"/>
                </a:cxn>
                <a:cxn ang="0">
                  <a:pos x="63" y="32"/>
                </a:cxn>
                <a:cxn ang="0">
                  <a:pos x="71" y="54"/>
                </a:cxn>
                <a:cxn ang="0">
                  <a:pos x="102" y="55"/>
                </a:cxn>
                <a:cxn ang="0">
                  <a:pos x="102" y="51"/>
                </a:cxn>
                <a:cxn ang="0">
                  <a:pos x="51" y="0"/>
                </a:cxn>
                <a:cxn ang="0">
                  <a:pos x="51" y="0"/>
                </a:cxn>
                <a:cxn ang="0">
                  <a:pos x="51" y="0"/>
                </a:cxn>
              </a:cxnLst>
              <a:rect l="0" t="0" r="r" b="b"/>
              <a:pathLst>
                <a:path w="102" h="63">
                  <a:moveTo>
                    <a:pt x="51" y="0"/>
                  </a:moveTo>
                  <a:cubicBezTo>
                    <a:pt x="23" y="0"/>
                    <a:pt x="0" y="23"/>
                    <a:pt x="0" y="51"/>
                  </a:cubicBezTo>
                  <a:cubicBezTo>
                    <a:pt x="0" y="52"/>
                    <a:pt x="0" y="53"/>
                    <a:pt x="0" y="54"/>
                  </a:cubicBezTo>
                  <a:cubicBezTo>
                    <a:pt x="28" y="54"/>
                    <a:pt x="28" y="54"/>
                    <a:pt x="28" y="54"/>
                  </a:cubicBezTo>
                  <a:cubicBezTo>
                    <a:pt x="38" y="17"/>
                    <a:pt x="38" y="17"/>
                    <a:pt x="38" y="17"/>
                  </a:cubicBezTo>
                  <a:cubicBezTo>
                    <a:pt x="38" y="15"/>
                    <a:pt x="40" y="14"/>
                    <a:pt x="42" y="14"/>
                  </a:cubicBezTo>
                  <a:cubicBezTo>
                    <a:pt x="43" y="14"/>
                    <a:pt x="45" y="15"/>
                    <a:pt x="45" y="17"/>
                  </a:cubicBezTo>
                  <a:cubicBezTo>
                    <a:pt x="49" y="63"/>
                    <a:pt x="49" y="63"/>
                    <a:pt x="49" y="63"/>
                  </a:cubicBezTo>
                  <a:cubicBezTo>
                    <a:pt x="55" y="33"/>
                    <a:pt x="55" y="33"/>
                    <a:pt x="55" y="33"/>
                  </a:cubicBezTo>
                  <a:cubicBezTo>
                    <a:pt x="56" y="31"/>
                    <a:pt x="57" y="30"/>
                    <a:pt x="59" y="30"/>
                  </a:cubicBezTo>
                  <a:cubicBezTo>
                    <a:pt x="61" y="30"/>
                    <a:pt x="62" y="31"/>
                    <a:pt x="63" y="32"/>
                  </a:cubicBezTo>
                  <a:cubicBezTo>
                    <a:pt x="71" y="54"/>
                    <a:pt x="71" y="54"/>
                    <a:pt x="71" y="54"/>
                  </a:cubicBezTo>
                  <a:cubicBezTo>
                    <a:pt x="102" y="55"/>
                    <a:pt x="102" y="55"/>
                    <a:pt x="102" y="55"/>
                  </a:cubicBezTo>
                  <a:cubicBezTo>
                    <a:pt x="102" y="53"/>
                    <a:pt x="102" y="52"/>
                    <a:pt x="102" y="51"/>
                  </a:cubicBezTo>
                  <a:cubicBezTo>
                    <a:pt x="102" y="23"/>
                    <a:pt x="79" y="0"/>
                    <a:pt x="51" y="0"/>
                  </a:cubicBezTo>
                  <a:close/>
                  <a:moveTo>
                    <a:pt x="51" y="0"/>
                  </a:moveTo>
                  <a:cubicBezTo>
                    <a:pt x="51" y="0"/>
                    <a:pt x="51" y="0"/>
                    <a:pt x="51" y="0"/>
                  </a:cubicBezTo>
                </a:path>
              </a:pathLst>
            </a:custGeom>
            <a:grpFill/>
            <a:ln w="9525">
              <a:noFill/>
              <a:round/>
            </a:ln>
          </p:spPr>
          <p:txBody>
            <a:bodyPr vert="horz" wrap="square" lIns="91440" tIns="45720" rIns="91440" bIns="45720" numCol="1" anchor="t" anchorCtr="0" compatLnSpc="1"/>
            <a:lstStyle/>
            <a:p>
              <a:endParaRPr lang="en-US"/>
            </a:p>
          </p:txBody>
        </p:sp>
        <p:sp>
          <p:nvSpPr>
            <p:cNvPr id="48" name="Freeform 20"/>
            <p:cNvSpPr>
              <a:spLocks noEditPoints="1"/>
            </p:cNvSpPr>
            <p:nvPr/>
          </p:nvSpPr>
          <p:spPr bwMode="auto">
            <a:xfrm>
              <a:off x="7304088" y="1709738"/>
              <a:ext cx="566738" cy="352425"/>
            </a:xfrm>
            <a:custGeom>
              <a:avLst/>
              <a:gdLst/>
              <a:ahLst/>
              <a:cxnLst>
                <a:cxn ang="0">
                  <a:pos x="63" y="19"/>
                </a:cxn>
                <a:cxn ang="0">
                  <a:pos x="59" y="7"/>
                </a:cxn>
                <a:cxn ang="0">
                  <a:pos x="50" y="50"/>
                </a:cxn>
                <a:cxn ang="0">
                  <a:pos x="46" y="53"/>
                </a:cxn>
                <a:cxn ang="0">
                  <a:pos x="46" y="53"/>
                </a:cxn>
                <a:cxn ang="0">
                  <a:pos x="43" y="50"/>
                </a:cxn>
                <a:cxn ang="0">
                  <a:pos x="38" y="0"/>
                </a:cxn>
                <a:cxn ang="0">
                  <a:pos x="34" y="19"/>
                </a:cxn>
                <a:cxn ang="0">
                  <a:pos x="30" y="22"/>
                </a:cxn>
                <a:cxn ang="0">
                  <a:pos x="0" y="22"/>
                </a:cxn>
                <a:cxn ang="0">
                  <a:pos x="50" y="62"/>
                </a:cxn>
                <a:cxn ang="0">
                  <a:pos x="100" y="22"/>
                </a:cxn>
                <a:cxn ang="0">
                  <a:pos x="67" y="22"/>
                </a:cxn>
                <a:cxn ang="0">
                  <a:pos x="63" y="19"/>
                </a:cxn>
                <a:cxn ang="0">
                  <a:pos x="63" y="19"/>
                </a:cxn>
                <a:cxn ang="0">
                  <a:pos x="63" y="19"/>
                </a:cxn>
              </a:cxnLst>
              <a:rect l="0" t="0" r="r" b="b"/>
              <a:pathLst>
                <a:path w="100" h="62">
                  <a:moveTo>
                    <a:pt x="63" y="19"/>
                  </a:moveTo>
                  <a:cubicBezTo>
                    <a:pt x="59" y="7"/>
                    <a:pt x="59" y="7"/>
                    <a:pt x="59" y="7"/>
                  </a:cubicBezTo>
                  <a:cubicBezTo>
                    <a:pt x="50" y="50"/>
                    <a:pt x="50" y="50"/>
                    <a:pt x="50" y="50"/>
                  </a:cubicBezTo>
                  <a:cubicBezTo>
                    <a:pt x="50" y="52"/>
                    <a:pt x="48" y="53"/>
                    <a:pt x="46" y="53"/>
                  </a:cubicBezTo>
                  <a:cubicBezTo>
                    <a:pt x="46" y="53"/>
                    <a:pt x="46" y="53"/>
                    <a:pt x="46" y="53"/>
                  </a:cubicBezTo>
                  <a:cubicBezTo>
                    <a:pt x="44" y="53"/>
                    <a:pt x="43" y="52"/>
                    <a:pt x="43" y="50"/>
                  </a:cubicBezTo>
                  <a:cubicBezTo>
                    <a:pt x="38" y="0"/>
                    <a:pt x="38" y="0"/>
                    <a:pt x="38" y="0"/>
                  </a:cubicBezTo>
                  <a:cubicBezTo>
                    <a:pt x="34" y="19"/>
                    <a:pt x="34" y="19"/>
                    <a:pt x="34" y="19"/>
                  </a:cubicBezTo>
                  <a:cubicBezTo>
                    <a:pt x="33" y="21"/>
                    <a:pt x="32" y="22"/>
                    <a:pt x="30" y="22"/>
                  </a:cubicBezTo>
                  <a:cubicBezTo>
                    <a:pt x="0" y="22"/>
                    <a:pt x="0" y="22"/>
                    <a:pt x="0" y="22"/>
                  </a:cubicBezTo>
                  <a:cubicBezTo>
                    <a:pt x="5" y="45"/>
                    <a:pt x="26" y="62"/>
                    <a:pt x="50" y="62"/>
                  </a:cubicBezTo>
                  <a:cubicBezTo>
                    <a:pt x="75" y="62"/>
                    <a:pt x="95" y="45"/>
                    <a:pt x="100" y="22"/>
                  </a:cubicBezTo>
                  <a:cubicBezTo>
                    <a:pt x="67" y="22"/>
                    <a:pt x="67" y="22"/>
                    <a:pt x="67" y="22"/>
                  </a:cubicBezTo>
                  <a:cubicBezTo>
                    <a:pt x="65" y="22"/>
                    <a:pt x="64" y="21"/>
                    <a:pt x="63" y="19"/>
                  </a:cubicBezTo>
                  <a:close/>
                  <a:moveTo>
                    <a:pt x="63" y="19"/>
                  </a:moveTo>
                  <a:cubicBezTo>
                    <a:pt x="63" y="19"/>
                    <a:pt x="63" y="19"/>
                    <a:pt x="63" y="19"/>
                  </a:cubicBezTo>
                </a:path>
              </a:pathLst>
            </a:custGeom>
            <a:grpFill/>
            <a:ln w="9525">
              <a:noFill/>
              <a:round/>
            </a:ln>
          </p:spPr>
          <p:txBody>
            <a:bodyPr vert="horz" wrap="square" lIns="91440" tIns="45720" rIns="91440" bIns="45720" numCol="1" anchor="t" anchorCtr="0" compatLnSpc="1"/>
            <a:lstStyle/>
            <a:p>
              <a:endParaRPr lang="en-US"/>
            </a:p>
          </p:txBody>
        </p:sp>
      </p:grpSp>
      <p:pic>
        <p:nvPicPr>
          <p:cNvPr id="49" name="Picture 48">
            <a:extLst>
              <a:ext uri="{FF2B5EF4-FFF2-40B4-BE49-F238E27FC236}">
                <a16:creationId xmlns:a16="http://schemas.microsoft.com/office/drawing/2014/main" xmlns="" id="{A9961877-2891-4574-B2CE-16841BEF9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6587" y="461"/>
            <a:ext cx="646232" cy="1194920"/>
          </a:xfrm>
          <a:prstGeom prst="rect">
            <a:avLst/>
          </a:prstGeom>
        </p:spPr>
      </p:pic>
      <p:sp>
        <p:nvSpPr>
          <p:cNvPr id="2" name="Rectangle 1">
            <a:extLst>
              <a:ext uri="{FF2B5EF4-FFF2-40B4-BE49-F238E27FC236}">
                <a16:creationId xmlns:a16="http://schemas.microsoft.com/office/drawing/2014/main" xmlns="" id="{17E0A696-0BCB-4183-B208-4B0776B9C24D}"/>
              </a:ext>
            </a:extLst>
          </p:cNvPr>
          <p:cNvSpPr/>
          <p:nvPr/>
        </p:nvSpPr>
        <p:spPr>
          <a:xfrm>
            <a:off x="832336" y="4560255"/>
            <a:ext cx="2646878" cy="468270"/>
          </a:xfrm>
          <a:prstGeom prst="rect">
            <a:avLst/>
          </a:prstGeom>
        </p:spPr>
        <p:txBody>
          <a:bodyPr wrap="none">
            <a:spAutoFit/>
          </a:bodyPr>
          <a:lstStyle/>
          <a:p>
            <a:pPr>
              <a:lnSpc>
                <a:spcPct val="107000"/>
              </a:lnSpc>
              <a:spcAft>
                <a:spcPts val="0"/>
              </a:spcAft>
            </a:pPr>
            <a:r>
              <a:rPr lang="zh-CN" altLang="en-US" sz="2400" b="1" u="sng" dirty="0">
                <a:solidFill>
                  <a:srgbClr val="777777"/>
                </a:solidFill>
                <a:latin typeface="Calibri Light" panose="020F0302020204030204" pitchFamily="34" charset="0"/>
                <a:ea typeface="MicrosoftYaHei"/>
                <a:cs typeface="MicrosoftYaHei"/>
              </a:rPr>
              <a:t>重点投资项目有：</a:t>
            </a:r>
            <a:endParaRPr lang="en-SG" sz="2400" dirty="0">
              <a:solidFill>
                <a:srgbClr val="777777"/>
              </a:solidFill>
              <a:effectLst/>
              <a:latin typeface="Calibri" panose="020F0502020204030204" pitchFamily="34" charset="0"/>
              <a:ea typeface="DengXian" panose="02010600030101010101" pitchFamily="2" charset="-122"/>
              <a:cs typeface="Times New Roman" panose="02020603050405020304" pitchFamily="18" charset="0"/>
            </a:endParaRPr>
          </a:p>
        </p:txBody>
      </p:sp>
    </p:spTree>
  </p:cSld>
  <p:clrMapOvr>
    <a:masterClrMapping/>
  </p:clrMapOvr>
  <p:transition spd="slow" advTm="3000">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713C1F-38EB-4A18-8A07-657F42AEA51F}"/>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xmlns="" id="{22437A4E-C470-4D53-ABA5-1BACEF526899}"/>
              </a:ext>
            </a:extLst>
          </p:cNvPr>
          <p:cNvSpPr>
            <a:spLocks noGrp="1"/>
          </p:cNvSpPr>
          <p:nvPr>
            <p:ph type="body" sz="half" idx="2"/>
          </p:nvPr>
        </p:nvSpPr>
        <p:spPr/>
        <p:txBody>
          <a:bodyPr/>
          <a:lstStyle/>
          <a:p>
            <a:endParaRPr lang="en-SG"/>
          </a:p>
        </p:txBody>
      </p:sp>
      <p:pic>
        <p:nvPicPr>
          <p:cNvPr id="4" name="图片 3">
            <a:extLst>
              <a:ext uri="{FF2B5EF4-FFF2-40B4-BE49-F238E27FC236}">
                <a16:creationId xmlns:a16="http://schemas.microsoft.com/office/drawing/2014/main" xmlns="" id="{7597AEA4-A6BA-443B-93F6-4A0165017C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8" y="6461"/>
            <a:ext cx="12183043" cy="6855379"/>
          </a:xfrm>
          <a:prstGeom prst="rect">
            <a:avLst/>
          </a:prstGeom>
        </p:spPr>
      </p:pic>
    </p:spTree>
    <p:extLst>
      <p:ext uri="{BB962C8B-B14F-4D97-AF65-F5344CB8AC3E}">
        <p14:creationId xmlns:p14="http://schemas.microsoft.com/office/powerpoint/2010/main" val="4011505649"/>
      </p:ext>
    </p:extLst>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3">
            <a:extLst>
              <a:ext uri="{FF2B5EF4-FFF2-40B4-BE49-F238E27FC236}">
                <a16:creationId xmlns:a16="http://schemas.microsoft.com/office/drawing/2014/main" xmlns="" id="{E88342D6-B532-4054-94D9-DA4DD1BA0611}"/>
              </a:ext>
            </a:extLst>
          </p:cNvPr>
          <p:cNvGrpSpPr/>
          <p:nvPr/>
        </p:nvGrpSpPr>
        <p:grpSpPr>
          <a:xfrm>
            <a:off x="232129" y="333399"/>
            <a:ext cx="527931" cy="528122"/>
            <a:chOff x="406574" y="236732"/>
            <a:chExt cx="612048" cy="593261"/>
          </a:xfrm>
        </p:grpSpPr>
        <p:sp>
          <p:nvSpPr>
            <p:cNvPr id="5" name="矩形 34">
              <a:extLst>
                <a:ext uri="{FF2B5EF4-FFF2-40B4-BE49-F238E27FC236}">
                  <a16:creationId xmlns:a16="http://schemas.microsoft.com/office/drawing/2014/main" xmlns="" id="{5A351296-FFC9-4FC7-8C77-0419E91FE082}"/>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5">
              <a:extLst>
                <a:ext uri="{FF2B5EF4-FFF2-40B4-BE49-F238E27FC236}">
                  <a16:creationId xmlns:a16="http://schemas.microsoft.com/office/drawing/2014/main" xmlns="" id="{299D7C0E-4137-44ED-95BB-159AB25C563C}"/>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标题 1">
            <a:extLst>
              <a:ext uri="{FF2B5EF4-FFF2-40B4-BE49-F238E27FC236}">
                <a16:creationId xmlns:a16="http://schemas.microsoft.com/office/drawing/2014/main" xmlns="" id="{C5581167-014E-4E58-9002-DD016A9D2DAE}"/>
              </a:ext>
            </a:extLst>
          </p:cNvPr>
          <p:cNvSpPr txBox="1"/>
          <p:nvPr/>
        </p:nvSpPr>
        <p:spPr>
          <a:xfrm>
            <a:off x="826685" y="324265"/>
            <a:ext cx="10797517"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pc="300" dirty="0"/>
              <a:t>在我国推出了系列化微生态健康产品</a:t>
            </a:r>
            <a:endParaRPr lang="en-SG" altLang="zh-CN" spc="300" dirty="0"/>
          </a:p>
        </p:txBody>
      </p:sp>
      <p:cxnSp>
        <p:nvCxnSpPr>
          <p:cNvPr id="8" name="直接连接符 32">
            <a:extLst>
              <a:ext uri="{FF2B5EF4-FFF2-40B4-BE49-F238E27FC236}">
                <a16:creationId xmlns:a16="http://schemas.microsoft.com/office/drawing/2014/main" xmlns="" id="{0E9F6FF9-59BD-498F-BE2B-BFDF05C69A3C}"/>
              </a:ext>
            </a:extLst>
          </p:cNvPr>
          <p:cNvCxnSpPr/>
          <p:nvPr/>
        </p:nvCxnSpPr>
        <p:spPr>
          <a:xfrm flipV="1">
            <a:off x="915987" y="816732"/>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xmlns="" id="{B9DB7C96-88A6-44E8-BD04-D9281D124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12" name="标题 1">
            <a:extLst>
              <a:ext uri="{FF2B5EF4-FFF2-40B4-BE49-F238E27FC236}">
                <a16:creationId xmlns:a16="http://schemas.microsoft.com/office/drawing/2014/main" xmlns="" id="{B5F8E89A-7674-4453-BB1F-1158E37EF824}"/>
              </a:ext>
            </a:extLst>
          </p:cNvPr>
          <p:cNvSpPr txBox="1"/>
          <p:nvPr/>
        </p:nvSpPr>
        <p:spPr>
          <a:xfrm>
            <a:off x="665677" y="1045666"/>
            <a:ext cx="4559073"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z="2400" b="1" dirty="0">
                <a:solidFill>
                  <a:srgbClr val="777777"/>
                </a:solidFill>
              </a:rPr>
              <a:t>微生态健康养护类（口服）</a:t>
            </a:r>
            <a:endParaRPr lang="en-SG" altLang="zh-CN" sz="2400" b="1" dirty="0">
              <a:solidFill>
                <a:srgbClr val="777777"/>
              </a:solidFill>
            </a:endParaRPr>
          </a:p>
        </p:txBody>
      </p:sp>
      <p:sp>
        <p:nvSpPr>
          <p:cNvPr id="13" name="标题 1">
            <a:extLst>
              <a:ext uri="{FF2B5EF4-FFF2-40B4-BE49-F238E27FC236}">
                <a16:creationId xmlns:a16="http://schemas.microsoft.com/office/drawing/2014/main" xmlns="" id="{F87115D2-70F0-4BDE-AFAD-1AEC35C79579}"/>
              </a:ext>
            </a:extLst>
          </p:cNvPr>
          <p:cNvSpPr txBox="1"/>
          <p:nvPr/>
        </p:nvSpPr>
        <p:spPr>
          <a:xfrm>
            <a:off x="620317" y="3935534"/>
            <a:ext cx="4559073"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z="2400" b="1" dirty="0">
                <a:solidFill>
                  <a:srgbClr val="777777"/>
                </a:solidFill>
              </a:rPr>
              <a:t>微生态健康护理类</a:t>
            </a:r>
            <a:endParaRPr lang="en-SG" altLang="zh-CN" sz="2400" b="1" dirty="0">
              <a:solidFill>
                <a:srgbClr val="777777"/>
              </a:solidFill>
            </a:endParaRPr>
          </a:p>
        </p:txBody>
      </p:sp>
      <p:pic>
        <p:nvPicPr>
          <p:cNvPr id="15" name="Picture 14">
            <a:extLst>
              <a:ext uri="{FF2B5EF4-FFF2-40B4-BE49-F238E27FC236}">
                <a16:creationId xmlns:a16="http://schemas.microsoft.com/office/drawing/2014/main" xmlns="" id="{0BB03480-51F3-4DAE-B48E-AB6738F9CF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76" y="1529335"/>
            <a:ext cx="1423216" cy="142321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1F01E428-40D5-4298-AC0E-FA8EA4880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6316" y="1150783"/>
            <a:ext cx="3310882" cy="2483163"/>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xmlns="" id="{82D2E626-30A9-4707-8760-05686626B6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1391" y="1656041"/>
            <a:ext cx="1670503" cy="129651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xmlns="" id="{4D192C8F-5A41-47EC-9202-438310452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6084" y="1543373"/>
            <a:ext cx="1233774" cy="1510425"/>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xmlns="" id="{0B4653DF-8A86-4DB6-9043-FFA76489B0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8695" y="1382490"/>
            <a:ext cx="1671308" cy="167130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xmlns="" id="{D7A61310-C434-4C54-BCD2-8054395071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5570" y="1522716"/>
            <a:ext cx="1218207" cy="1535912"/>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xmlns="" id="{41EDB944-02EB-4E99-B26E-34FA52C4B0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4177" y="1138567"/>
            <a:ext cx="1691279" cy="2067118"/>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xmlns="" id="{381B306F-F9F3-4238-A76D-DCC433BE93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3723" y="1513211"/>
            <a:ext cx="1274655" cy="157075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xmlns="" id="{35A17DEF-671D-4519-8CD2-8C7C3B6330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7606" y="4670799"/>
            <a:ext cx="756557" cy="1452590"/>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xmlns="" id="{42918F97-D5F9-4FCA-A719-5B8F240EF4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36680" y="4440479"/>
            <a:ext cx="756557" cy="1694688"/>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xmlns="" id="{496989D7-D5C2-4C67-B25C-33E922D904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47513" y="4591720"/>
            <a:ext cx="1029931" cy="1493400"/>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xmlns="" id="{A2BA19CF-FE8B-46EE-A219-B7B1581512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50645" y="4358935"/>
            <a:ext cx="1098716" cy="2032626"/>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xmlns="" id="{0F9FBD98-019A-4FE6-82AB-FD652BA4AC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19807" y="4146770"/>
            <a:ext cx="1185253" cy="2156032"/>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xmlns="" id="{67C331EF-C89E-4C6E-9524-A0DDBB423D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90110" y="4062919"/>
            <a:ext cx="1316296" cy="2380598"/>
          </a:xfrm>
          <a:prstGeom prst="rect">
            <a:avLst/>
          </a:prstGeom>
          <a:ln>
            <a:noFill/>
          </a:ln>
          <a:effectLst>
            <a:outerShdw blurRad="292100" dist="139700" dir="2700000" algn="tl" rotWithShape="0">
              <a:srgbClr val="333333">
                <a:alpha val="65000"/>
              </a:srgbClr>
            </a:outerShdw>
          </a:effectLst>
        </p:spPr>
      </p:pic>
      <p:sp>
        <p:nvSpPr>
          <p:cNvPr id="45" name="TextBox 22">
            <a:extLst>
              <a:ext uri="{FF2B5EF4-FFF2-40B4-BE49-F238E27FC236}">
                <a16:creationId xmlns:a16="http://schemas.microsoft.com/office/drawing/2014/main" xmlns="" id="{1BF2744C-952B-4390-AACF-06F6B7B6D5A2}"/>
              </a:ext>
            </a:extLst>
          </p:cNvPr>
          <p:cNvSpPr txBox="1"/>
          <p:nvPr/>
        </p:nvSpPr>
        <p:spPr>
          <a:xfrm>
            <a:off x="665677" y="3110728"/>
            <a:ext cx="1292750" cy="328936"/>
          </a:xfrm>
          <a:prstGeom prst="rect">
            <a:avLst/>
          </a:prstGeom>
          <a:noFill/>
        </p:spPr>
        <p:txBody>
          <a:bodyPr wrap="square" rtlCol="0">
            <a:spAutoFit/>
          </a:bodyPr>
          <a:lstStyle/>
          <a:p>
            <a:pPr lvl="0">
              <a:lnSpc>
                <a:spcPct val="120000"/>
              </a:lnSpc>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水光益生菌</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46" name="TextBox 22">
            <a:extLst>
              <a:ext uri="{FF2B5EF4-FFF2-40B4-BE49-F238E27FC236}">
                <a16:creationId xmlns:a16="http://schemas.microsoft.com/office/drawing/2014/main" xmlns="" id="{1BBD6309-2055-4FEE-B204-36414938CB3E}"/>
              </a:ext>
            </a:extLst>
          </p:cNvPr>
          <p:cNvSpPr txBox="1"/>
          <p:nvPr/>
        </p:nvSpPr>
        <p:spPr>
          <a:xfrm>
            <a:off x="1950067" y="3115988"/>
            <a:ext cx="932075" cy="523220"/>
          </a:xfrm>
          <a:prstGeom prst="rect">
            <a:avLst/>
          </a:prstGeom>
          <a:noFill/>
        </p:spPr>
        <p:txBody>
          <a:bodyPr wrap="square" rtlCol="0">
            <a:spAutoFit/>
          </a:bodyPr>
          <a:lstStyle/>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畅悠肠道</a:t>
            </a:r>
            <a:endParaRPr lang="en-SG" altLang="zh-CN" sz="1400" b="1" noProof="1">
              <a:solidFill>
                <a:schemeClr val="tx1">
                  <a:lumMod val="65000"/>
                  <a:lumOff val="35000"/>
                </a:schemeClr>
              </a:solidFill>
              <a:latin typeface="微软雅黑" pitchFamily="34" charset="-122"/>
              <a:ea typeface="微软雅黑" pitchFamily="34" charset="-122"/>
            </a:endParaRPr>
          </a:p>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47" name="TextBox 22">
            <a:extLst>
              <a:ext uri="{FF2B5EF4-FFF2-40B4-BE49-F238E27FC236}">
                <a16:creationId xmlns:a16="http://schemas.microsoft.com/office/drawing/2014/main" xmlns="" id="{6BE56D46-5823-41C7-A999-2EDB1E3BA56C}"/>
              </a:ext>
            </a:extLst>
          </p:cNvPr>
          <p:cNvSpPr txBox="1"/>
          <p:nvPr/>
        </p:nvSpPr>
        <p:spPr>
          <a:xfrm>
            <a:off x="3125968" y="3110728"/>
            <a:ext cx="925779" cy="609398"/>
          </a:xfrm>
          <a:prstGeom prst="rect">
            <a:avLst/>
          </a:prstGeom>
          <a:noFill/>
        </p:spPr>
        <p:txBody>
          <a:bodyPr wrap="square" rtlCol="0">
            <a:spAutoFit/>
          </a:bodyPr>
          <a:lstStyle/>
          <a:p>
            <a:pPr lvl="0" algn="ctr">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女性私护</a:t>
            </a:r>
            <a:endParaRPr lang="en-SG" altLang="zh-CN" sz="1400" b="1" noProof="1">
              <a:solidFill>
                <a:schemeClr val="tx1">
                  <a:lumMod val="65000"/>
                  <a:lumOff val="35000"/>
                </a:schemeClr>
              </a:solidFill>
              <a:latin typeface="微软雅黑" pitchFamily="34" charset="-122"/>
              <a:ea typeface="微软雅黑" pitchFamily="34" charset="-122"/>
            </a:endParaRPr>
          </a:p>
          <a:p>
            <a:pPr lvl="0" algn="ctr">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48" name="TextBox 22">
            <a:extLst>
              <a:ext uri="{FF2B5EF4-FFF2-40B4-BE49-F238E27FC236}">
                <a16:creationId xmlns:a16="http://schemas.microsoft.com/office/drawing/2014/main" xmlns="" id="{3DFF0CBF-05FF-41C3-8A60-926431C23D9B}"/>
              </a:ext>
            </a:extLst>
          </p:cNvPr>
          <p:cNvSpPr txBox="1"/>
          <p:nvPr/>
        </p:nvSpPr>
        <p:spPr>
          <a:xfrm>
            <a:off x="4331861" y="3120818"/>
            <a:ext cx="925779" cy="523220"/>
          </a:xfrm>
          <a:prstGeom prst="rect">
            <a:avLst/>
          </a:prstGeom>
          <a:noFill/>
        </p:spPr>
        <p:txBody>
          <a:bodyPr wrap="square" rtlCol="0">
            <a:spAutoFit/>
          </a:bodyPr>
          <a:lstStyle/>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贝贝儿童</a:t>
            </a:r>
            <a:endParaRPr lang="en-SG" altLang="zh-CN" sz="1400" b="1" noProof="1">
              <a:solidFill>
                <a:schemeClr val="tx1">
                  <a:lumMod val="65000"/>
                  <a:lumOff val="35000"/>
                </a:schemeClr>
              </a:solidFill>
              <a:latin typeface="微软雅黑" pitchFamily="34" charset="-122"/>
              <a:ea typeface="微软雅黑" pitchFamily="34" charset="-122"/>
            </a:endParaRPr>
          </a:p>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49" name="TextBox 22">
            <a:extLst>
              <a:ext uri="{FF2B5EF4-FFF2-40B4-BE49-F238E27FC236}">
                <a16:creationId xmlns:a16="http://schemas.microsoft.com/office/drawing/2014/main" xmlns="" id="{867A8485-EEAA-40AD-9DD3-CDEA3710822A}"/>
              </a:ext>
            </a:extLst>
          </p:cNvPr>
          <p:cNvSpPr txBox="1"/>
          <p:nvPr/>
        </p:nvSpPr>
        <p:spPr>
          <a:xfrm>
            <a:off x="5668026" y="3124207"/>
            <a:ext cx="1457169" cy="523220"/>
          </a:xfrm>
          <a:prstGeom prst="rect">
            <a:avLst/>
          </a:prstGeom>
          <a:noFill/>
        </p:spPr>
        <p:txBody>
          <a:bodyPr wrap="square" rtlCol="0">
            <a:spAutoFit/>
          </a:bodyPr>
          <a:lstStyle/>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畅享（针对便秘）</a:t>
            </a:r>
            <a:endParaRPr lang="en-SG" altLang="zh-CN" sz="1400" b="1" noProof="1">
              <a:solidFill>
                <a:schemeClr val="tx1">
                  <a:lumMod val="65000"/>
                  <a:lumOff val="35000"/>
                </a:schemeClr>
              </a:solidFill>
              <a:latin typeface="微软雅黑" pitchFamily="34" charset="-122"/>
              <a:ea typeface="微软雅黑" pitchFamily="34" charset="-122"/>
            </a:endParaRPr>
          </a:p>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0" name="TextBox 22">
            <a:extLst>
              <a:ext uri="{FF2B5EF4-FFF2-40B4-BE49-F238E27FC236}">
                <a16:creationId xmlns:a16="http://schemas.microsoft.com/office/drawing/2014/main" xmlns="" id="{180F252F-009D-4C19-B12C-6EE914CC2971}"/>
              </a:ext>
            </a:extLst>
          </p:cNvPr>
          <p:cNvSpPr txBox="1"/>
          <p:nvPr/>
        </p:nvSpPr>
        <p:spPr>
          <a:xfrm>
            <a:off x="7489273" y="3115639"/>
            <a:ext cx="1457169" cy="307777"/>
          </a:xfrm>
          <a:prstGeom prst="rect">
            <a:avLst/>
          </a:prstGeom>
          <a:noFill/>
        </p:spPr>
        <p:txBody>
          <a:bodyPr wrap="square" rtlCol="0">
            <a:spAutoFit/>
          </a:bodyPr>
          <a:lstStyle/>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斯琳减肥代餐</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1" name="TextBox 22">
            <a:extLst>
              <a:ext uri="{FF2B5EF4-FFF2-40B4-BE49-F238E27FC236}">
                <a16:creationId xmlns:a16="http://schemas.microsoft.com/office/drawing/2014/main" xmlns="" id="{99528181-D5F6-4763-BFD5-C39E0F0F0C12}"/>
              </a:ext>
            </a:extLst>
          </p:cNvPr>
          <p:cNvSpPr txBox="1"/>
          <p:nvPr/>
        </p:nvSpPr>
        <p:spPr>
          <a:xfrm>
            <a:off x="8946442" y="3114732"/>
            <a:ext cx="1457169" cy="307777"/>
          </a:xfrm>
          <a:prstGeom prst="rect">
            <a:avLst/>
          </a:prstGeom>
          <a:noFill/>
        </p:spPr>
        <p:txBody>
          <a:bodyPr wrap="square" rtlCol="0">
            <a:spAutoFit/>
          </a:bodyPr>
          <a:lstStyle/>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口腔益生菌</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2" name="TextBox 22">
            <a:extLst>
              <a:ext uri="{FF2B5EF4-FFF2-40B4-BE49-F238E27FC236}">
                <a16:creationId xmlns:a16="http://schemas.microsoft.com/office/drawing/2014/main" xmlns="" id="{08E4791A-1081-4A41-9994-F1E21C32BA0F}"/>
              </a:ext>
            </a:extLst>
          </p:cNvPr>
          <p:cNvSpPr txBox="1"/>
          <p:nvPr/>
        </p:nvSpPr>
        <p:spPr>
          <a:xfrm>
            <a:off x="10339419" y="3110728"/>
            <a:ext cx="1663206" cy="523220"/>
          </a:xfrm>
          <a:prstGeom prst="rect">
            <a:avLst/>
          </a:prstGeom>
          <a:noFill/>
        </p:spPr>
        <p:txBody>
          <a:bodyPr wrap="square" rtlCol="0">
            <a:spAutoFit/>
          </a:bodyPr>
          <a:lstStyle/>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火神（提升免疫力）</a:t>
            </a:r>
            <a:endParaRPr lang="en-SG" altLang="zh-CN" sz="1400" b="1" noProof="1">
              <a:solidFill>
                <a:schemeClr val="tx1">
                  <a:lumMod val="65000"/>
                  <a:lumOff val="35000"/>
                </a:schemeClr>
              </a:solidFill>
              <a:latin typeface="微软雅黑" pitchFamily="34" charset="-122"/>
              <a:ea typeface="微软雅黑" pitchFamily="34" charset="-122"/>
            </a:endParaRPr>
          </a:p>
          <a:p>
            <a:pPr lvl="0" algn="ctr">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3" name="TextBox 22">
            <a:extLst>
              <a:ext uri="{FF2B5EF4-FFF2-40B4-BE49-F238E27FC236}">
                <a16:creationId xmlns:a16="http://schemas.microsoft.com/office/drawing/2014/main" xmlns="" id="{41D528C8-FC03-4176-B213-4799AFA77466}"/>
              </a:ext>
            </a:extLst>
          </p:cNvPr>
          <p:cNvSpPr txBox="1"/>
          <p:nvPr/>
        </p:nvSpPr>
        <p:spPr>
          <a:xfrm>
            <a:off x="680055" y="6165629"/>
            <a:ext cx="1292750" cy="328936"/>
          </a:xfrm>
          <a:prstGeom prst="rect">
            <a:avLst/>
          </a:prstGeom>
          <a:noFill/>
        </p:spPr>
        <p:txBody>
          <a:bodyPr wrap="square" rtlCol="0">
            <a:spAutoFit/>
          </a:bodyPr>
          <a:lstStyle/>
          <a:p>
            <a:pPr lvl="0">
              <a:lnSpc>
                <a:spcPct val="120000"/>
              </a:lnSpc>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益生菌精华</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4" name="TextBox 22">
            <a:extLst>
              <a:ext uri="{FF2B5EF4-FFF2-40B4-BE49-F238E27FC236}">
                <a16:creationId xmlns:a16="http://schemas.microsoft.com/office/drawing/2014/main" xmlns="" id="{752275D9-A301-4268-9F87-09E96C4A8BA4}"/>
              </a:ext>
            </a:extLst>
          </p:cNvPr>
          <p:cNvSpPr txBox="1"/>
          <p:nvPr/>
        </p:nvSpPr>
        <p:spPr>
          <a:xfrm>
            <a:off x="2144855" y="6177407"/>
            <a:ext cx="1292750" cy="328936"/>
          </a:xfrm>
          <a:prstGeom prst="rect">
            <a:avLst/>
          </a:prstGeom>
          <a:noFill/>
        </p:spPr>
        <p:txBody>
          <a:bodyPr wrap="square" rtlCol="0">
            <a:spAutoFit/>
          </a:bodyPr>
          <a:lstStyle/>
          <a:p>
            <a:pPr lvl="0">
              <a:lnSpc>
                <a:spcPct val="120000"/>
              </a:lnSpc>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益生菌洁面乳</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5" name="TextBox 22">
            <a:extLst>
              <a:ext uri="{FF2B5EF4-FFF2-40B4-BE49-F238E27FC236}">
                <a16:creationId xmlns:a16="http://schemas.microsoft.com/office/drawing/2014/main" xmlns="" id="{38B3695C-45CB-4487-811C-3A67EAD647A6}"/>
              </a:ext>
            </a:extLst>
          </p:cNvPr>
          <p:cNvSpPr txBox="1"/>
          <p:nvPr/>
        </p:nvSpPr>
        <p:spPr>
          <a:xfrm>
            <a:off x="3664488" y="6162290"/>
            <a:ext cx="1292750" cy="328936"/>
          </a:xfrm>
          <a:prstGeom prst="rect">
            <a:avLst/>
          </a:prstGeom>
          <a:noFill/>
        </p:spPr>
        <p:txBody>
          <a:bodyPr wrap="square" rtlCol="0">
            <a:spAutoFit/>
          </a:bodyPr>
          <a:lstStyle/>
          <a:p>
            <a:pPr lvl="0">
              <a:lnSpc>
                <a:spcPct val="120000"/>
              </a:lnSpc>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益生菌牙膏</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6" name="TextBox 22">
            <a:extLst>
              <a:ext uri="{FF2B5EF4-FFF2-40B4-BE49-F238E27FC236}">
                <a16:creationId xmlns:a16="http://schemas.microsoft.com/office/drawing/2014/main" xmlns="" id="{460AF184-6091-429F-8B01-33D39B327B49}"/>
              </a:ext>
            </a:extLst>
          </p:cNvPr>
          <p:cNvSpPr txBox="1"/>
          <p:nvPr/>
        </p:nvSpPr>
        <p:spPr>
          <a:xfrm>
            <a:off x="5132498" y="6125462"/>
            <a:ext cx="1504172" cy="328936"/>
          </a:xfrm>
          <a:prstGeom prst="rect">
            <a:avLst/>
          </a:prstGeom>
          <a:noFill/>
        </p:spPr>
        <p:txBody>
          <a:bodyPr wrap="square" rtlCol="0">
            <a:spAutoFit/>
          </a:bodyPr>
          <a:lstStyle/>
          <a:p>
            <a:pPr lvl="0">
              <a:lnSpc>
                <a:spcPct val="120000"/>
              </a:lnSpc>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益生菌防晒隔离</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7" name="TextBox 22">
            <a:extLst>
              <a:ext uri="{FF2B5EF4-FFF2-40B4-BE49-F238E27FC236}">
                <a16:creationId xmlns:a16="http://schemas.microsoft.com/office/drawing/2014/main" xmlns="" id="{A1282BCF-A44C-445D-A485-6C9C51EE5563}"/>
              </a:ext>
            </a:extLst>
          </p:cNvPr>
          <p:cNvSpPr txBox="1"/>
          <p:nvPr/>
        </p:nvSpPr>
        <p:spPr>
          <a:xfrm>
            <a:off x="6874944" y="6165629"/>
            <a:ext cx="1504172" cy="328936"/>
          </a:xfrm>
          <a:prstGeom prst="rect">
            <a:avLst/>
          </a:prstGeom>
          <a:noFill/>
        </p:spPr>
        <p:txBody>
          <a:bodyPr wrap="square" rtlCol="0">
            <a:spAutoFit/>
          </a:bodyPr>
          <a:lstStyle/>
          <a:p>
            <a:pPr lvl="0">
              <a:lnSpc>
                <a:spcPct val="120000"/>
              </a:lnSpc>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滋养护发洗发水</a:t>
            </a:r>
            <a:endParaRPr lang="en-US" altLang="zh-CN" sz="1400" b="1" noProof="1">
              <a:solidFill>
                <a:schemeClr val="tx1">
                  <a:lumMod val="65000"/>
                  <a:lumOff val="35000"/>
                </a:schemeClr>
              </a:solidFill>
              <a:latin typeface="微软雅黑" pitchFamily="34" charset="-122"/>
              <a:ea typeface="微软雅黑" pitchFamily="34" charset="-122"/>
            </a:endParaRPr>
          </a:p>
        </p:txBody>
      </p:sp>
      <p:sp>
        <p:nvSpPr>
          <p:cNvPr id="58" name="TextBox 22">
            <a:extLst>
              <a:ext uri="{FF2B5EF4-FFF2-40B4-BE49-F238E27FC236}">
                <a16:creationId xmlns:a16="http://schemas.microsoft.com/office/drawing/2014/main" xmlns="" id="{83D7B85F-3063-4FED-B3CC-5782E51A7AD1}"/>
              </a:ext>
            </a:extLst>
          </p:cNvPr>
          <p:cNvSpPr txBox="1"/>
          <p:nvPr/>
        </p:nvSpPr>
        <p:spPr>
          <a:xfrm>
            <a:off x="8610225" y="6142802"/>
            <a:ext cx="1504172" cy="328936"/>
          </a:xfrm>
          <a:prstGeom prst="rect">
            <a:avLst/>
          </a:prstGeom>
          <a:noFill/>
        </p:spPr>
        <p:txBody>
          <a:bodyPr wrap="square" rtlCol="0">
            <a:spAutoFit/>
          </a:bodyPr>
          <a:lstStyle/>
          <a:p>
            <a:pPr lvl="0">
              <a:lnSpc>
                <a:spcPct val="120000"/>
              </a:lnSpc>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益生菌养发精华</a:t>
            </a:r>
            <a:endParaRPr lang="en-US" altLang="zh-CN" sz="1400" b="1" noProof="1">
              <a:solidFill>
                <a:schemeClr val="tx1">
                  <a:lumMod val="65000"/>
                  <a:lumOff val="35000"/>
                </a:schemeClr>
              </a:solidFill>
              <a:latin typeface="微软雅黑" pitchFamily="34" charset="-122"/>
              <a:ea typeface="微软雅黑" pitchFamily="34" charset="-122"/>
            </a:endParaRPr>
          </a:p>
        </p:txBody>
      </p:sp>
      <p:pic>
        <p:nvPicPr>
          <p:cNvPr id="60" name="Picture 59">
            <a:extLst>
              <a:ext uri="{FF2B5EF4-FFF2-40B4-BE49-F238E27FC236}">
                <a16:creationId xmlns:a16="http://schemas.microsoft.com/office/drawing/2014/main" xmlns="" id="{F3FD4EDF-776F-49CE-913B-5FB17A77BB0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74820" y="4366191"/>
            <a:ext cx="1476138" cy="1700955"/>
          </a:xfrm>
          <a:prstGeom prst="rect">
            <a:avLst/>
          </a:prstGeom>
          <a:ln>
            <a:noFill/>
          </a:ln>
          <a:effectLst>
            <a:outerShdw blurRad="292100" dist="139700" dir="2700000" algn="tl" rotWithShape="0">
              <a:srgbClr val="333333">
                <a:alpha val="65000"/>
              </a:srgbClr>
            </a:outerShdw>
          </a:effectLst>
        </p:spPr>
      </p:pic>
      <p:sp>
        <p:nvSpPr>
          <p:cNvPr id="61" name="TextBox 22">
            <a:extLst>
              <a:ext uri="{FF2B5EF4-FFF2-40B4-BE49-F238E27FC236}">
                <a16:creationId xmlns:a16="http://schemas.microsoft.com/office/drawing/2014/main" xmlns="" id="{7787DD7B-4518-4FB7-9E3B-5E98810427A2}"/>
              </a:ext>
            </a:extLst>
          </p:cNvPr>
          <p:cNvSpPr txBox="1"/>
          <p:nvPr/>
        </p:nvSpPr>
        <p:spPr>
          <a:xfrm>
            <a:off x="10217900" y="6017024"/>
            <a:ext cx="1504172" cy="328936"/>
          </a:xfrm>
          <a:prstGeom prst="rect">
            <a:avLst/>
          </a:prstGeom>
          <a:noFill/>
        </p:spPr>
        <p:txBody>
          <a:bodyPr wrap="square" rtlCol="0">
            <a:spAutoFit/>
          </a:bodyPr>
          <a:lstStyle/>
          <a:p>
            <a:pPr lvl="0">
              <a:lnSpc>
                <a:spcPct val="120000"/>
              </a:lnSpc>
              <a:spcAft>
                <a:spcPct val="40000"/>
              </a:spcAft>
              <a:buClr>
                <a:srgbClr val="292929"/>
              </a:buClr>
            </a:pPr>
            <a:r>
              <a:rPr lang="zh-CN" altLang="en-US" sz="1400" b="1" noProof="1">
                <a:solidFill>
                  <a:schemeClr val="tx1">
                    <a:lumMod val="65000"/>
                    <a:lumOff val="35000"/>
                  </a:schemeClr>
                </a:solidFill>
                <a:latin typeface="微软雅黑" pitchFamily="34" charset="-122"/>
                <a:ea typeface="微软雅黑" pitchFamily="34" charset="-122"/>
              </a:rPr>
              <a:t>益生菌保湿面膜</a:t>
            </a:r>
            <a:endParaRPr lang="en-US" altLang="zh-CN" sz="1400" b="1" noProof="1">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60401982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3">
            <a:extLst>
              <a:ext uri="{FF2B5EF4-FFF2-40B4-BE49-F238E27FC236}">
                <a16:creationId xmlns:a16="http://schemas.microsoft.com/office/drawing/2014/main" xmlns="" id="{DDD48A6E-3C01-4329-A599-423BF54E812E}"/>
              </a:ext>
            </a:extLst>
          </p:cNvPr>
          <p:cNvGrpSpPr/>
          <p:nvPr/>
        </p:nvGrpSpPr>
        <p:grpSpPr>
          <a:xfrm>
            <a:off x="232129" y="205777"/>
            <a:ext cx="527931" cy="528122"/>
            <a:chOff x="406574" y="236732"/>
            <a:chExt cx="612048" cy="593261"/>
          </a:xfrm>
        </p:grpSpPr>
        <p:sp>
          <p:nvSpPr>
            <p:cNvPr id="5" name="矩形 34">
              <a:extLst>
                <a:ext uri="{FF2B5EF4-FFF2-40B4-BE49-F238E27FC236}">
                  <a16:creationId xmlns:a16="http://schemas.microsoft.com/office/drawing/2014/main" xmlns="" id="{A7810DF8-2205-41C0-9E2D-FA2C88199138}"/>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5">
              <a:extLst>
                <a:ext uri="{FF2B5EF4-FFF2-40B4-BE49-F238E27FC236}">
                  <a16:creationId xmlns:a16="http://schemas.microsoft.com/office/drawing/2014/main" xmlns="" id="{234866A7-D77A-42B6-AA20-D1FC29D4BCE0}"/>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32">
            <a:extLst>
              <a:ext uri="{FF2B5EF4-FFF2-40B4-BE49-F238E27FC236}">
                <a16:creationId xmlns:a16="http://schemas.microsoft.com/office/drawing/2014/main" xmlns="" id="{8F7690A9-5D73-454B-8B26-1036B806A281}"/>
              </a:ext>
            </a:extLst>
          </p:cNvPr>
          <p:cNvCxnSpPr/>
          <p:nvPr/>
        </p:nvCxnSpPr>
        <p:spPr>
          <a:xfrm flipV="1">
            <a:off x="915987" y="1136117"/>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标题 1">
            <a:extLst>
              <a:ext uri="{FF2B5EF4-FFF2-40B4-BE49-F238E27FC236}">
                <a16:creationId xmlns:a16="http://schemas.microsoft.com/office/drawing/2014/main" xmlns="" id="{EB376704-4D10-4E4F-870B-780E3945C603}"/>
              </a:ext>
            </a:extLst>
          </p:cNvPr>
          <p:cNvSpPr txBox="1"/>
          <p:nvPr/>
        </p:nvSpPr>
        <p:spPr>
          <a:xfrm>
            <a:off x="826685" y="469316"/>
            <a:ext cx="10797517"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dirty="0"/>
              <a:t>韩国国家级微生物研究所</a:t>
            </a:r>
            <a:r>
              <a:rPr lang="en-US" altLang="zh-CN" dirty="0"/>
              <a:t>-</a:t>
            </a:r>
            <a:r>
              <a:rPr lang="zh-CN" altLang="en-US" dirty="0"/>
              <a:t>生产线</a:t>
            </a:r>
          </a:p>
        </p:txBody>
      </p:sp>
      <p:pic>
        <p:nvPicPr>
          <p:cNvPr id="10" name="Picture 9">
            <a:extLst>
              <a:ext uri="{FF2B5EF4-FFF2-40B4-BE49-F238E27FC236}">
                <a16:creationId xmlns:a16="http://schemas.microsoft.com/office/drawing/2014/main" xmlns="" id="{5E525A71-9D7C-4473-BBFA-3417CA66C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pic>
        <p:nvPicPr>
          <p:cNvPr id="3" name="386cbfca39dec523d27e024eb835d488">
            <a:hlinkClick r:id="" action="ppaction://media"/>
            <a:extLst>
              <a:ext uri="{FF2B5EF4-FFF2-40B4-BE49-F238E27FC236}">
                <a16:creationId xmlns:a16="http://schemas.microsoft.com/office/drawing/2014/main" xmlns="" id="{3211763C-42FE-43AE-8272-A6ACE51278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8752" y="1379409"/>
            <a:ext cx="9038673" cy="5197237"/>
          </a:xfrm>
          <a:prstGeom prst="rect">
            <a:avLst/>
          </a:prstGeom>
        </p:spPr>
      </p:pic>
    </p:spTree>
    <p:extLst>
      <p:ext uri="{BB962C8B-B14F-4D97-AF65-F5344CB8AC3E}">
        <p14:creationId xmlns:p14="http://schemas.microsoft.com/office/powerpoint/2010/main" val="237074982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 Diagonal Corner Rectangle 35"/>
          <p:cNvSpPr/>
          <p:nvPr/>
        </p:nvSpPr>
        <p:spPr>
          <a:xfrm>
            <a:off x="803430" y="1376846"/>
            <a:ext cx="3278239" cy="5142057"/>
          </a:xfrm>
          <a:prstGeom prst="round2Diag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7" name="Round Diagonal Corner Rectangle 36"/>
          <p:cNvSpPr/>
          <p:nvPr/>
        </p:nvSpPr>
        <p:spPr>
          <a:xfrm>
            <a:off x="4358522" y="1334383"/>
            <a:ext cx="3278239" cy="5142048"/>
          </a:xfrm>
          <a:prstGeom prst="round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8" name="Round Diagonal Corner Rectangle 37"/>
          <p:cNvSpPr/>
          <p:nvPr/>
        </p:nvSpPr>
        <p:spPr>
          <a:xfrm>
            <a:off x="7951323" y="1322118"/>
            <a:ext cx="3167251" cy="5142048"/>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1" name="TextBox 80"/>
          <p:cNvSpPr txBox="1"/>
          <p:nvPr/>
        </p:nvSpPr>
        <p:spPr>
          <a:xfrm>
            <a:off x="4467228" y="3393614"/>
            <a:ext cx="3038476" cy="2885405"/>
          </a:xfrm>
          <a:prstGeom prst="rect">
            <a:avLst/>
          </a:prstGeom>
          <a:noFill/>
        </p:spPr>
        <p:txBody>
          <a:bodyPr wrap="square" rtlCol="0">
            <a:spAutoFit/>
          </a:bodyPr>
          <a:lstStyle/>
          <a:p>
            <a:pPr algn="ctr">
              <a:lnSpc>
                <a:spcPct val="150000"/>
              </a:lnSpc>
            </a:pPr>
            <a:r>
              <a:rPr lang="zh-CN" altLang="en-US" b="1" dirty="0">
                <a:solidFill>
                  <a:schemeClr val="bg1"/>
                </a:solidFill>
              </a:rPr>
              <a:t>水光益生菌</a:t>
            </a:r>
            <a:endParaRPr lang="en-SG" altLang="zh-CN" b="1" dirty="0">
              <a:solidFill>
                <a:schemeClr val="bg1"/>
              </a:solidFill>
            </a:endParaRPr>
          </a:p>
          <a:p>
            <a:pPr algn="ctr">
              <a:lnSpc>
                <a:spcPct val="150000"/>
              </a:lnSpc>
            </a:pPr>
            <a:endParaRPr lang="en-SG" altLang="zh-CN" b="1" dirty="0">
              <a:solidFill>
                <a:schemeClr val="bg1"/>
              </a:solidFill>
            </a:endParaRPr>
          </a:p>
          <a:p>
            <a:pPr marL="285750" indent="-285750">
              <a:lnSpc>
                <a:spcPct val="150000"/>
              </a:lnSpc>
              <a:buFont typeface="Wingdings" panose="05000000000000000000" pitchFamily="2" charset="2"/>
              <a:buChar char="§"/>
            </a:pPr>
            <a:r>
              <a:rPr lang="zh-CN" altLang="en-US" sz="1700" dirty="0">
                <a:solidFill>
                  <a:schemeClr val="bg1"/>
                </a:solidFill>
              </a:rPr>
              <a:t>每袋含有</a:t>
            </a:r>
            <a:r>
              <a:rPr lang="en-US" sz="1700" dirty="0">
                <a:solidFill>
                  <a:schemeClr val="bg1"/>
                </a:solidFill>
              </a:rPr>
              <a:t>100</a:t>
            </a:r>
            <a:r>
              <a:rPr lang="zh-CN" altLang="en-US" sz="1700" dirty="0" smtClean="0">
                <a:solidFill>
                  <a:schemeClr val="bg1"/>
                </a:solidFill>
              </a:rPr>
              <a:t>亿双歧杆菌</a:t>
            </a:r>
            <a:r>
              <a:rPr lang="zh-CN" altLang="en-US" sz="1700" dirty="0" smtClean="0">
                <a:solidFill>
                  <a:schemeClr val="bg1"/>
                </a:solidFill>
              </a:rPr>
              <a:t>，平衡</a:t>
            </a:r>
            <a:r>
              <a:rPr lang="zh-CN" altLang="en-US" sz="1700" dirty="0" smtClean="0">
                <a:solidFill>
                  <a:schemeClr val="bg1"/>
                </a:solidFill>
              </a:rPr>
              <a:t>肠道菌群</a:t>
            </a:r>
            <a:r>
              <a:rPr lang="zh-CN" altLang="en-US" sz="1700" dirty="0" smtClean="0">
                <a:solidFill>
                  <a:schemeClr val="bg1"/>
                </a:solidFill>
              </a:rPr>
              <a:t>平衡</a:t>
            </a:r>
            <a:endParaRPr lang="en-US" altLang="zh-CN" sz="1700" dirty="0" smtClean="0">
              <a:solidFill>
                <a:schemeClr val="bg1"/>
              </a:solidFill>
            </a:endParaRPr>
          </a:p>
          <a:p>
            <a:pPr marL="285750" indent="-285750">
              <a:lnSpc>
                <a:spcPct val="150000"/>
              </a:lnSpc>
              <a:buFont typeface="Wingdings" panose="05000000000000000000" pitchFamily="2" charset="2"/>
              <a:buChar char="§"/>
            </a:pPr>
            <a:r>
              <a:rPr lang="zh-CN" altLang="en-US" sz="1700" dirty="0" smtClean="0">
                <a:solidFill>
                  <a:schemeClr val="bg1"/>
                </a:solidFill>
              </a:rPr>
              <a:t>独有的专利成分</a:t>
            </a:r>
            <a:r>
              <a:rPr lang="en-US" altLang="zh-CN" sz="1700" dirty="0" smtClean="0">
                <a:solidFill>
                  <a:schemeClr val="bg1"/>
                </a:solidFill>
              </a:rPr>
              <a:t>NAG</a:t>
            </a:r>
            <a:r>
              <a:rPr lang="zh-CN" altLang="en-US" sz="1700" dirty="0" smtClean="0">
                <a:solidFill>
                  <a:schemeClr val="bg1"/>
                </a:solidFill>
              </a:rPr>
              <a:t>，</a:t>
            </a:r>
            <a:r>
              <a:rPr lang="zh-CN" altLang="en-US" sz="1700" dirty="0" smtClean="0">
                <a:solidFill>
                  <a:schemeClr val="bg1"/>
                </a:solidFill>
              </a:rPr>
              <a:t>真皮层直接补水，皮肤</a:t>
            </a:r>
            <a:r>
              <a:rPr lang="zh-CN" altLang="en-US" sz="1700" dirty="0">
                <a:solidFill>
                  <a:schemeClr val="bg1"/>
                </a:solidFill>
              </a:rPr>
              <a:t>水嫩，促进细胞再生延缓衰老。</a:t>
            </a:r>
            <a:endParaRPr lang="en-US" sz="1700"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2" name="TextBox 81"/>
          <p:cNvSpPr txBox="1"/>
          <p:nvPr/>
        </p:nvSpPr>
        <p:spPr>
          <a:xfrm>
            <a:off x="7951323" y="3487505"/>
            <a:ext cx="3167251" cy="2585323"/>
          </a:xfrm>
          <a:prstGeom prst="rect">
            <a:avLst/>
          </a:prstGeom>
          <a:noFill/>
        </p:spPr>
        <p:txBody>
          <a:bodyPr wrap="square" rtlCol="0">
            <a:spAutoFit/>
          </a:bodyPr>
          <a:lstStyle/>
          <a:p>
            <a:pPr algn="ctr">
              <a:lnSpc>
                <a:spcPct val="150000"/>
              </a:lnSpc>
            </a:pPr>
            <a:r>
              <a:rPr lang="zh-CN" altLang="en-US" b="1" dirty="0">
                <a:solidFill>
                  <a:schemeClr val="bg1"/>
                </a:solidFill>
              </a:rPr>
              <a:t>斯琳益生菌减肥代餐</a:t>
            </a:r>
            <a:endParaRPr lang="en-SG" altLang="zh-CN" b="1" dirty="0">
              <a:solidFill>
                <a:schemeClr val="bg1"/>
              </a:solidFill>
            </a:endParaRPr>
          </a:p>
          <a:p>
            <a:pPr>
              <a:lnSpc>
                <a:spcPct val="150000"/>
              </a:lnSpc>
            </a:pPr>
            <a:endParaRPr lang="en-SG" altLang="zh-CN" b="1" dirty="0">
              <a:solidFill>
                <a:schemeClr val="bg1"/>
              </a:solidFill>
            </a:endParaRPr>
          </a:p>
          <a:p>
            <a:pPr marL="285750" indent="-285750">
              <a:lnSpc>
                <a:spcPct val="150000"/>
              </a:lnSpc>
              <a:buFont typeface="Arial" panose="020B0604020202020204" pitchFamily="34" charset="0"/>
              <a:buChar char="•"/>
            </a:pPr>
            <a:r>
              <a:rPr lang="zh-CN" altLang="en-US" dirty="0">
                <a:solidFill>
                  <a:schemeClr val="bg1"/>
                </a:solidFill>
              </a:rPr>
              <a:t>每袋含有</a:t>
            </a:r>
            <a:r>
              <a:rPr lang="en-US" dirty="0">
                <a:solidFill>
                  <a:schemeClr val="bg1"/>
                </a:solidFill>
              </a:rPr>
              <a:t>100</a:t>
            </a:r>
            <a:r>
              <a:rPr lang="zh-CN" altLang="en-US" dirty="0" smtClean="0">
                <a:solidFill>
                  <a:schemeClr val="bg1"/>
                </a:solidFill>
              </a:rPr>
              <a:t>亿双歧杆菌</a:t>
            </a:r>
            <a:endParaRPr lang="en-US" altLang="zh-CN" dirty="0" smtClean="0">
              <a:solidFill>
                <a:schemeClr val="bg1"/>
              </a:solidFill>
            </a:endParaRPr>
          </a:p>
          <a:p>
            <a:pPr marL="285750" indent="-285750">
              <a:lnSpc>
                <a:spcPct val="150000"/>
              </a:lnSpc>
              <a:buFont typeface="Arial" panose="020B0604020202020204" pitchFamily="34" charset="0"/>
              <a:buChar char="•"/>
            </a:pPr>
            <a:r>
              <a:rPr lang="zh-CN" altLang="en-US" dirty="0" smtClean="0">
                <a:solidFill>
                  <a:schemeClr val="bg1"/>
                </a:solidFill>
              </a:rPr>
              <a:t>添加</a:t>
            </a:r>
            <a:r>
              <a:rPr lang="zh-CN" altLang="en-US" dirty="0">
                <a:solidFill>
                  <a:schemeClr val="bg1"/>
                </a:solidFill>
              </a:rPr>
              <a:t>了专利易瘦菌</a:t>
            </a:r>
            <a:r>
              <a:rPr lang="en-US" dirty="0">
                <a:solidFill>
                  <a:schemeClr val="bg1"/>
                </a:solidFill>
              </a:rPr>
              <a:t>CH88</a:t>
            </a:r>
            <a:endParaRPr lang="en-SG" altLang="zh-CN" dirty="0">
              <a:solidFill>
                <a:schemeClr val="bg1"/>
              </a:solidFill>
            </a:endParaRPr>
          </a:p>
          <a:p>
            <a:pPr marL="285750" indent="-285750">
              <a:lnSpc>
                <a:spcPct val="150000"/>
              </a:lnSpc>
              <a:buFont typeface="Arial" panose="020B0604020202020204" pitchFamily="34" charset="0"/>
              <a:buChar char="•"/>
            </a:pPr>
            <a:r>
              <a:rPr lang="zh-CN" altLang="en-US" dirty="0" smtClean="0">
                <a:solidFill>
                  <a:schemeClr val="bg1"/>
                </a:solidFill>
              </a:rPr>
              <a:t>平衡</a:t>
            </a:r>
            <a:r>
              <a:rPr lang="zh-CN" altLang="en-US" dirty="0" smtClean="0">
                <a:solidFill>
                  <a:schemeClr val="bg1"/>
                </a:solidFill>
              </a:rPr>
              <a:t>肠道</a:t>
            </a:r>
            <a:r>
              <a:rPr lang="zh-CN" altLang="en-US" dirty="0">
                <a:solidFill>
                  <a:schemeClr val="bg1"/>
                </a:solidFill>
              </a:rPr>
              <a:t>健康的同时，轻松打造易瘦体质。</a:t>
            </a:r>
            <a:endParaRPr lang="en-US" sz="1333" dirty="0">
              <a:solidFill>
                <a:schemeClr val="bg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TextBox 83"/>
          <p:cNvSpPr txBox="1"/>
          <p:nvPr/>
        </p:nvSpPr>
        <p:spPr>
          <a:xfrm>
            <a:off x="756902" y="3047846"/>
            <a:ext cx="3137598" cy="3416320"/>
          </a:xfrm>
          <a:prstGeom prst="rect">
            <a:avLst/>
          </a:prstGeom>
          <a:noFill/>
        </p:spPr>
        <p:txBody>
          <a:bodyPr wrap="square" rtlCol="0">
            <a:spAutoFit/>
          </a:bodyPr>
          <a:lstStyle/>
          <a:p>
            <a:pPr algn="ctr">
              <a:lnSpc>
                <a:spcPct val="150000"/>
              </a:lnSpc>
            </a:pPr>
            <a:endParaRPr lang="en-US" altLang="zh-CN" b="1" smtClean="0"/>
          </a:p>
          <a:p>
            <a:pPr algn="ctr">
              <a:lnSpc>
                <a:spcPct val="150000"/>
              </a:lnSpc>
            </a:pPr>
            <a:r>
              <a:rPr lang="zh-CN" altLang="en-US" b="1" dirty="0" smtClean="0"/>
              <a:t>火</a:t>
            </a:r>
            <a:r>
              <a:rPr lang="zh-CN" altLang="en-US" b="1" dirty="0"/>
              <a:t>神</a:t>
            </a:r>
            <a:r>
              <a:rPr lang="zh-CN" altLang="en-US" b="1" dirty="0" smtClean="0"/>
              <a:t>益生菌</a:t>
            </a:r>
            <a:endParaRPr lang="en-SG" altLang="zh-CN" b="1" dirty="0" smtClean="0"/>
          </a:p>
          <a:p>
            <a:pPr marL="285750" indent="-285750">
              <a:lnSpc>
                <a:spcPct val="150000"/>
              </a:lnSpc>
              <a:buFont typeface="Arial" panose="020B0604020202020204" pitchFamily="34" charset="0"/>
              <a:buChar char="•"/>
            </a:pPr>
            <a:endParaRPr lang="en-SG" altLang="zh-CN" b="1" dirty="0"/>
          </a:p>
          <a:p>
            <a:pPr marL="285750" indent="-285750">
              <a:lnSpc>
                <a:spcPct val="150000"/>
              </a:lnSpc>
              <a:buFont typeface="Arial" panose="020B0604020202020204" pitchFamily="34" charset="0"/>
              <a:buChar char="•"/>
            </a:pPr>
            <a:r>
              <a:rPr lang="zh-CN" altLang="en-US" dirty="0" smtClean="0"/>
              <a:t>每袋含有</a:t>
            </a:r>
            <a:r>
              <a:rPr lang="en-US" dirty="0" smtClean="0"/>
              <a:t>200</a:t>
            </a:r>
            <a:r>
              <a:rPr lang="zh-CN" altLang="en-US" dirty="0" smtClean="0"/>
              <a:t>亿双歧杆菌</a:t>
            </a:r>
            <a:endParaRPr lang="en-SG" altLang="zh-CN" dirty="0" smtClean="0"/>
          </a:p>
          <a:p>
            <a:pPr marL="285750" indent="-285750">
              <a:lnSpc>
                <a:spcPct val="150000"/>
              </a:lnSpc>
              <a:buFont typeface="Arial" panose="020B0604020202020204" pitchFamily="34" charset="0"/>
              <a:buChar char="•"/>
            </a:pPr>
            <a:r>
              <a:rPr lang="zh-CN" altLang="en-US" dirty="0" smtClean="0"/>
              <a:t>平衡</a:t>
            </a:r>
            <a:r>
              <a:rPr lang="zh-CN" altLang="en-US" dirty="0"/>
              <a:t>肠道菌群，保障肠道</a:t>
            </a:r>
            <a:r>
              <a:rPr lang="zh-CN" altLang="en-US" dirty="0" smtClean="0"/>
              <a:t>健康，促进未分化的免疫细胞，提高免疫能力，阻止病菌病毒侵害。</a:t>
            </a:r>
            <a:endParaRPr lang="en-SG" altLang="zh-CN" dirty="0"/>
          </a:p>
        </p:txBody>
      </p:sp>
      <p:grpSp>
        <p:nvGrpSpPr>
          <p:cNvPr id="43" name="组合 33">
            <a:extLst>
              <a:ext uri="{FF2B5EF4-FFF2-40B4-BE49-F238E27FC236}">
                <a16:creationId xmlns:a16="http://schemas.microsoft.com/office/drawing/2014/main" xmlns="" id="{A0106E8F-2EB0-4225-8496-71B27BE42AF9}"/>
              </a:ext>
            </a:extLst>
          </p:cNvPr>
          <p:cNvGrpSpPr/>
          <p:nvPr/>
        </p:nvGrpSpPr>
        <p:grpSpPr>
          <a:xfrm>
            <a:off x="116041" y="219674"/>
            <a:ext cx="527931" cy="528122"/>
            <a:chOff x="406574" y="236732"/>
            <a:chExt cx="612048" cy="593261"/>
          </a:xfrm>
        </p:grpSpPr>
        <p:sp>
          <p:nvSpPr>
            <p:cNvPr id="44" name="矩形 34">
              <a:extLst>
                <a:ext uri="{FF2B5EF4-FFF2-40B4-BE49-F238E27FC236}">
                  <a16:creationId xmlns:a16="http://schemas.microsoft.com/office/drawing/2014/main" xmlns="" id="{DC1A034E-BCAB-492E-8992-9E330B5E88A3}"/>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35">
              <a:extLst>
                <a:ext uri="{FF2B5EF4-FFF2-40B4-BE49-F238E27FC236}">
                  <a16:creationId xmlns:a16="http://schemas.microsoft.com/office/drawing/2014/main" xmlns="" id="{A6672742-ABA7-4434-B396-4D9F185EFD28}"/>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标题 1">
            <a:extLst>
              <a:ext uri="{FF2B5EF4-FFF2-40B4-BE49-F238E27FC236}">
                <a16:creationId xmlns:a16="http://schemas.microsoft.com/office/drawing/2014/main" xmlns="" id="{C60EA4B7-D254-43C0-8C71-02C09F6AAFB1}"/>
              </a:ext>
            </a:extLst>
          </p:cNvPr>
          <p:cNvSpPr txBox="1"/>
          <p:nvPr/>
        </p:nvSpPr>
        <p:spPr>
          <a:xfrm>
            <a:off x="826685" y="469316"/>
            <a:ext cx="10797517"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z="2400" dirty="0"/>
              <a:t>三款明星组合</a:t>
            </a:r>
            <a:r>
              <a:rPr lang="zh-CN" altLang="en-US" sz="2400" dirty="0" smtClean="0"/>
              <a:t>：一次</a:t>
            </a:r>
            <a:r>
              <a:rPr lang="zh-CN" altLang="en-US" sz="2400" dirty="0" smtClean="0"/>
              <a:t>补充</a:t>
            </a:r>
            <a:r>
              <a:rPr lang="en-US" altLang="zh-CN" sz="2400" dirty="0" smtClean="0"/>
              <a:t>400</a:t>
            </a:r>
            <a:r>
              <a:rPr lang="zh-CN" altLang="en-US" sz="2400" dirty="0" smtClean="0"/>
              <a:t>亿双歧杆菌（提高免疫</a:t>
            </a:r>
            <a:r>
              <a:rPr lang="en-US" altLang="zh-CN" sz="2400" dirty="0" smtClean="0"/>
              <a:t>·</a:t>
            </a:r>
            <a:r>
              <a:rPr lang="zh-CN" altLang="en-US" sz="2400" dirty="0" smtClean="0"/>
              <a:t>皮肤水嫩</a:t>
            </a:r>
            <a:r>
              <a:rPr lang="en-US" altLang="zh-CN" sz="2400" dirty="0" smtClean="0"/>
              <a:t>·</a:t>
            </a:r>
            <a:r>
              <a:rPr lang="zh-CN" altLang="en-US" sz="2400" dirty="0" smtClean="0"/>
              <a:t>身材紧致）</a:t>
            </a:r>
            <a:endParaRPr lang="zh-CN" altLang="en-US" sz="2400" dirty="0"/>
          </a:p>
        </p:txBody>
      </p:sp>
      <p:cxnSp>
        <p:nvCxnSpPr>
          <p:cNvPr id="47" name="直接连接符 32">
            <a:extLst>
              <a:ext uri="{FF2B5EF4-FFF2-40B4-BE49-F238E27FC236}">
                <a16:creationId xmlns:a16="http://schemas.microsoft.com/office/drawing/2014/main" xmlns="" id="{7AC10DE0-453C-490A-841D-71EE96F18B3E}"/>
              </a:ext>
            </a:extLst>
          </p:cNvPr>
          <p:cNvCxnSpPr/>
          <p:nvPr/>
        </p:nvCxnSpPr>
        <p:spPr>
          <a:xfrm flipV="1">
            <a:off x="915987" y="1136117"/>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48" name="Picture 47">
            <a:extLst>
              <a:ext uri="{FF2B5EF4-FFF2-40B4-BE49-F238E27FC236}">
                <a16:creationId xmlns:a16="http://schemas.microsoft.com/office/drawing/2014/main" xmlns="" id="{8E8B5BF9-8F78-432B-AB87-DC6631000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pic>
        <p:nvPicPr>
          <p:cNvPr id="5" name="Picture 4">
            <a:extLst>
              <a:ext uri="{FF2B5EF4-FFF2-40B4-BE49-F238E27FC236}">
                <a16:creationId xmlns:a16="http://schemas.microsoft.com/office/drawing/2014/main" xmlns="" id="{DA640C8E-189E-42FA-824C-084285CC56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283" y="1393287"/>
            <a:ext cx="2126456" cy="2126456"/>
          </a:xfrm>
          <a:prstGeom prst="rect">
            <a:avLst/>
          </a:prstGeom>
        </p:spPr>
      </p:pic>
      <p:pic>
        <p:nvPicPr>
          <p:cNvPr id="8" name="Picture 7">
            <a:extLst>
              <a:ext uri="{FF2B5EF4-FFF2-40B4-BE49-F238E27FC236}">
                <a16:creationId xmlns:a16="http://schemas.microsoft.com/office/drawing/2014/main" xmlns="" id="{228BE484-D790-4E6A-91CE-FD56D87E4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6761" y="951564"/>
            <a:ext cx="4206911" cy="3119625"/>
          </a:xfrm>
          <a:prstGeom prst="rect">
            <a:avLst/>
          </a:prstGeom>
        </p:spPr>
      </p:pic>
      <p:pic>
        <p:nvPicPr>
          <p:cNvPr id="3" name="Picture 2">
            <a:extLst>
              <a:ext uri="{FF2B5EF4-FFF2-40B4-BE49-F238E27FC236}">
                <a16:creationId xmlns:a16="http://schemas.microsoft.com/office/drawing/2014/main" xmlns="" id="{4A2FDDD1-5BC5-4099-91B7-6CAFB40C8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5807" y="1486357"/>
            <a:ext cx="1759307" cy="21537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913908" y="231183"/>
            <a:ext cx="7862006"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spc="300" dirty="0"/>
              <a:t>巨大的市场价值、资本价值</a:t>
            </a:r>
          </a:p>
        </p:txBody>
      </p:sp>
      <p:cxnSp>
        <p:nvCxnSpPr>
          <p:cNvPr id="33" name="直接连接符 32"/>
          <p:cNvCxnSpPr/>
          <p:nvPr/>
        </p:nvCxnSpPr>
        <p:spPr>
          <a:xfrm flipV="1">
            <a:off x="975435" y="746726"/>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Rectangle 19"/>
          <p:cNvSpPr/>
          <p:nvPr/>
        </p:nvSpPr>
        <p:spPr>
          <a:xfrm>
            <a:off x="697877" y="3604663"/>
            <a:ext cx="4977752" cy="1769675"/>
          </a:xfrm>
          <a:prstGeom prst="rect">
            <a:avLst/>
          </a:prstGeom>
          <a:solidFill>
            <a:srgbClr val="4C86AE">
              <a:alpha val="20000"/>
            </a:srgbClr>
          </a:solidFill>
          <a:ln w="9525" cap="flat" cmpd="sng" algn="ctr">
            <a:noFill/>
            <a:prstDash val="solid"/>
          </a:ln>
          <a:effectLst/>
        </p:spPr>
        <p:txBody>
          <a:bodyPr lIns="121917" tIns="60958" rIns="121917" bIns="60958"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2" name="Rectangle 3"/>
          <p:cNvSpPr/>
          <p:nvPr/>
        </p:nvSpPr>
        <p:spPr>
          <a:xfrm>
            <a:off x="697877" y="1747765"/>
            <a:ext cx="4977752" cy="1643272"/>
          </a:xfrm>
          <a:prstGeom prst="rect">
            <a:avLst/>
          </a:prstGeom>
          <a:solidFill>
            <a:schemeClr val="tx1">
              <a:lumMod val="50000"/>
              <a:lumOff val="50000"/>
              <a:alpha val="20000"/>
            </a:schemeClr>
          </a:solidFill>
          <a:ln w="9525" cap="flat" cmpd="sng" algn="ctr">
            <a:noFill/>
            <a:prstDash val="solid"/>
          </a:ln>
          <a:effectLst/>
        </p:spPr>
        <p:txBody>
          <a:bodyPr lIns="121917" tIns="60958" rIns="121917" bIns="60958"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sp>
        <p:nvSpPr>
          <p:cNvPr id="13" name="Rounded Rectangle 22"/>
          <p:cNvSpPr>
            <a:spLocks noChangeAspect="1"/>
          </p:cNvSpPr>
          <p:nvPr/>
        </p:nvSpPr>
        <p:spPr>
          <a:xfrm>
            <a:off x="890898" y="2231500"/>
            <a:ext cx="552679" cy="758431"/>
          </a:xfrm>
          <a:prstGeom prst="roundRect">
            <a:avLst>
              <a:gd name="adj" fmla="val 0"/>
            </a:avLst>
          </a:prstGeom>
          <a:solidFill>
            <a:srgbClr val="4C86AE"/>
          </a:solidFill>
          <a:ln w="25400" cap="flat" cmpd="sng" algn="ctr">
            <a:noFill/>
            <a:prstDash val="solid"/>
          </a:ln>
          <a:effectLst/>
        </p:spPr>
        <p:txBody>
          <a:bodyPr lIns="121917" tIns="60958" rIns="121917" bIns="60958" rtlCol="0" anchor="ctr"/>
          <a:lstStyle/>
          <a:p>
            <a:pPr marL="0" marR="0" lvl="0" indent="0" algn="ctr" defTabSz="1218565" eaLnBrk="1" fontAlgn="auto" latinLnBrk="0" hangingPunct="1">
              <a:lnSpc>
                <a:spcPct val="100000"/>
              </a:lnSpc>
              <a:spcBef>
                <a:spcPts val="0"/>
              </a:spcBef>
              <a:spcAft>
                <a:spcPts val="0"/>
              </a:spcAft>
              <a:buClrTx/>
              <a:buSzTx/>
              <a:buFontTx/>
              <a:buNone/>
              <a:defRPr/>
            </a:pPr>
            <a:r>
              <a:rPr lang="zh-CN" altLang="en-US" sz="2100" kern="0" dirty="0">
                <a:solidFill>
                  <a:prstClr val="white"/>
                </a:solidFill>
                <a:latin typeface="微软雅黑" panose="020B0503020204020204" charset="-122"/>
                <a:ea typeface="微软雅黑" panose="020B0503020204020204" charset="-122"/>
                <a:cs typeface="Calibri" panose="020F0502020204030204"/>
              </a:rPr>
              <a:t>市场</a:t>
            </a:r>
            <a:endParaRPr kumimoji="0" lang="en-US" sz="21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Calibri" panose="020F0502020204030204"/>
            </a:endParaRPr>
          </a:p>
        </p:txBody>
      </p:sp>
      <p:sp>
        <p:nvSpPr>
          <p:cNvPr id="14" name="Text Placeholder 5"/>
          <p:cNvSpPr txBox="1"/>
          <p:nvPr/>
        </p:nvSpPr>
        <p:spPr>
          <a:xfrm>
            <a:off x="1612157" y="2374679"/>
            <a:ext cx="4063471" cy="810326"/>
          </a:xfrm>
          <a:prstGeom prst="rect">
            <a:avLst/>
          </a:prstGeom>
        </p:spPr>
        <p:txBody>
          <a:bodyPr vert="horz" lIns="121917" tIns="60958" rIns="121917" bIns="60958" rtlCol="0">
            <a:noAutofit/>
          </a:bodyPr>
          <a:lstStyle>
            <a:lvl1pPr marL="0" indent="0" algn="l" defTabSz="1218565" rtl="0" eaLnBrk="1" latinLnBrk="0" hangingPunct="1">
              <a:spcBef>
                <a:spcPct val="20000"/>
              </a:spcBef>
              <a:buFontTx/>
              <a:buNone/>
              <a:defRPr sz="1500" kern="1200">
                <a:solidFill>
                  <a:schemeClr val="tx1">
                    <a:lumMod val="65000"/>
                    <a:lumOff val="35000"/>
                  </a:schemeClr>
                </a:solidFill>
                <a:latin typeface="+mn-lt"/>
                <a:ea typeface="+mn-ea"/>
                <a:cs typeface="+mn-cs"/>
              </a:defRPr>
            </a:lvl1pPr>
            <a:lvl2pPr marL="609600" indent="0" algn="l" defTabSz="1218565" rtl="0" eaLnBrk="1" latinLnBrk="0" hangingPunct="1">
              <a:spcBef>
                <a:spcPct val="20000"/>
              </a:spcBef>
              <a:buFontTx/>
              <a:buNone/>
              <a:defRPr sz="2100" kern="1200">
                <a:solidFill>
                  <a:schemeClr val="tx1">
                    <a:lumMod val="65000"/>
                    <a:lumOff val="35000"/>
                  </a:schemeClr>
                </a:solidFill>
                <a:latin typeface="+mn-lt"/>
                <a:ea typeface="+mn-ea"/>
                <a:cs typeface="+mn-cs"/>
              </a:defRPr>
            </a:lvl2pPr>
            <a:lvl3pPr marL="1219200" indent="0" algn="l" defTabSz="1218565" rtl="0" eaLnBrk="1" latinLnBrk="0" hangingPunct="1">
              <a:spcBef>
                <a:spcPct val="20000"/>
              </a:spcBef>
              <a:buFontTx/>
              <a:buNone/>
              <a:defRPr sz="1900" kern="1200">
                <a:solidFill>
                  <a:schemeClr val="tx1">
                    <a:lumMod val="65000"/>
                    <a:lumOff val="35000"/>
                  </a:schemeClr>
                </a:solidFill>
                <a:latin typeface="+mn-lt"/>
                <a:ea typeface="+mn-ea"/>
                <a:cs typeface="+mn-cs"/>
              </a:defRPr>
            </a:lvl3pPr>
            <a:lvl4pPr marL="1828800" indent="0" algn="l" defTabSz="1218565" rtl="0" eaLnBrk="1" latinLnBrk="0" hangingPunct="1">
              <a:spcBef>
                <a:spcPct val="20000"/>
              </a:spcBef>
              <a:buFontTx/>
              <a:buNone/>
              <a:defRPr sz="1600" kern="1200">
                <a:solidFill>
                  <a:schemeClr val="tx1">
                    <a:lumMod val="65000"/>
                    <a:lumOff val="35000"/>
                  </a:schemeClr>
                </a:solidFill>
                <a:latin typeface="+mn-lt"/>
                <a:ea typeface="+mn-ea"/>
                <a:cs typeface="+mn-cs"/>
              </a:defRPr>
            </a:lvl4pPr>
            <a:lvl5pPr marL="2438400" indent="0" algn="l" defTabSz="1218565" rtl="0" eaLnBrk="1" latinLnBrk="0" hangingPunct="1">
              <a:spcBef>
                <a:spcPct val="20000"/>
              </a:spcBef>
              <a:buFontTx/>
              <a:buNone/>
              <a:defRPr sz="1600" kern="1200">
                <a:solidFill>
                  <a:schemeClr val="tx1">
                    <a:lumMod val="65000"/>
                    <a:lumOff val="35000"/>
                  </a:schemeClr>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nSpc>
                <a:spcPct val="130000"/>
              </a:lnSpc>
              <a:spcAft>
                <a:spcPts val="500"/>
              </a:spcAft>
            </a:pPr>
            <a:r>
              <a:rPr lang="zh-CN" altLang="en-US" sz="1400" dirty="0">
                <a:latin typeface="微软雅黑" panose="020B0503020204020204" charset="-122"/>
                <a:ea typeface="微软雅黑" panose="020B0503020204020204" charset="-122"/>
                <a:sym typeface="微软雅黑" panose="020B0503020204020204" charset="-122"/>
              </a:rPr>
              <a:t>隐性刚需，受众人群广，从儿童到老人（包含孕妇及哺乳期妇女）都需要补充优质的双歧杆菌。</a:t>
            </a:r>
            <a:endParaRPr lang="en-US" altLang="zh-CN" sz="1400" dirty="0">
              <a:latin typeface="微软雅黑" panose="020B0503020204020204" charset="-122"/>
              <a:ea typeface="微软雅黑" panose="020B0503020204020204" charset="-122"/>
              <a:sym typeface="微软雅黑" panose="020B0503020204020204" charset="-122"/>
            </a:endParaRPr>
          </a:p>
        </p:txBody>
      </p:sp>
      <p:sp>
        <p:nvSpPr>
          <p:cNvPr id="16" name="Text Placeholder 7"/>
          <p:cNvSpPr txBox="1"/>
          <p:nvPr/>
        </p:nvSpPr>
        <p:spPr>
          <a:xfrm>
            <a:off x="1630630" y="2078538"/>
            <a:ext cx="2216438" cy="592526"/>
          </a:xfrm>
          <a:prstGeom prst="rect">
            <a:avLst/>
          </a:prstGeom>
        </p:spPr>
        <p:txBody>
          <a:bodyPr vert="horz" lIns="121917" tIns="60958" rIns="121917" bIns="60958" rtlCol="0">
            <a:noAutofit/>
          </a:bodyPr>
          <a:lstStyle>
            <a:lvl1pPr marL="0" indent="0" algn="l" defTabSz="1218565" rtl="0" eaLnBrk="1" latinLnBrk="0" hangingPunct="1">
              <a:spcBef>
                <a:spcPct val="20000"/>
              </a:spcBef>
              <a:buFontTx/>
              <a:buNone/>
              <a:defRPr sz="1500" kern="1200">
                <a:solidFill>
                  <a:schemeClr val="tx1">
                    <a:lumMod val="65000"/>
                    <a:lumOff val="35000"/>
                  </a:schemeClr>
                </a:solidFill>
                <a:latin typeface="+mj-lt"/>
                <a:ea typeface="Open Sans" panose="020B0606030504020204" pitchFamily="34" charset="0"/>
                <a:cs typeface="Franklin Gothic Demi Cond" panose="020B0706030402020204" pitchFamily="34" charset="0"/>
              </a:defRPr>
            </a:lvl1pPr>
            <a:lvl2pPr marL="990600" indent="-381000" algn="l" defTabSz="1218565" rtl="0" eaLnBrk="1" latinLnBrk="0" hangingPunct="1">
              <a:spcBef>
                <a:spcPct val="20000"/>
              </a:spcBef>
              <a:buFont typeface="Arial" panose="020B0604020202020204" pitchFamily="34" charset="0"/>
              <a:buChar char="–"/>
              <a:defRPr sz="2100" kern="1200">
                <a:solidFill>
                  <a:schemeClr val="tx1">
                    <a:lumMod val="65000"/>
                    <a:lumOff val="35000"/>
                  </a:schemeClr>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1900" kern="1200">
                <a:solidFill>
                  <a:schemeClr val="tx1">
                    <a:lumMod val="65000"/>
                    <a:lumOff val="35000"/>
                  </a:schemeClr>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sz="1400" b="1" dirty="0">
                <a:latin typeface="微软雅黑" panose="020B0503020204020204" charset="-122"/>
                <a:ea typeface="微软雅黑" panose="020B0503020204020204" charset="-122"/>
                <a:cs typeface="Calibri" panose="020F0502020204030204"/>
              </a:rPr>
              <a:t>庞大的市场需求</a:t>
            </a:r>
            <a:endParaRPr lang="en-US" altLang="zh-CN" sz="1400" b="1" dirty="0">
              <a:latin typeface="微软雅黑" panose="020B0503020204020204" charset="-122"/>
              <a:ea typeface="微软雅黑" panose="020B0503020204020204" charset="-122"/>
              <a:cs typeface="Calibri" panose="020F0502020204030204"/>
            </a:endParaRPr>
          </a:p>
        </p:txBody>
      </p:sp>
      <p:sp>
        <p:nvSpPr>
          <p:cNvPr id="17" name="Text Placeholder 8"/>
          <p:cNvSpPr txBox="1"/>
          <p:nvPr/>
        </p:nvSpPr>
        <p:spPr>
          <a:xfrm>
            <a:off x="1612158" y="4229416"/>
            <a:ext cx="3749912" cy="991658"/>
          </a:xfrm>
          <a:prstGeom prst="rect">
            <a:avLst/>
          </a:prstGeom>
        </p:spPr>
        <p:txBody>
          <a:bodyPr vert="horz" lIns="121917" tIns="60958" rIns="121917" bIns="60958" rtlCol="0">
            <a:normAutofit/>
          </a:bodyPr>
          <a:lstStyle>
            <a:lvl1pPr marL="0" indent="0" algn="l" defTabSz="1218565" rtl="0" eaLnBrk="1" latinLnBrk="0" hangingPunct="1">
              <a:spcBef>
                <a:spcPct val="20000"/>
              </a:spcBef>
              <a:buFontTx/>
              <a:buNone/>
              <a:defRPr sz="1500" kern="1200">
                <a:solidFill>
                  <a:schemeClr val="tx1">
                    <a:lumMod val="65000"/>
                    <a:lumOff val="35000"/>
                  </a:schemeClr>
                </a:solidFill>
                <a:latin typeface="+mn-lt"/>
                <a:ea typeface="+mn-ea"/>
                <a:cs typeface="+mn-cs"/>
              </a:defRPr>
            </a:lvl1pPr>
            <a:lvl2pPr marL="609600" indent="0" algn="l" defTabSz="1218565" rtl="0" eaLnBrk="1" latinLnBrk="0" hangingPunct="1">
              <a:spcBef>
                <a:spcPct val="20000"/>
              </a:spcBef>
              <a:buFontTx/>
              <a:buNone/>
              <a:defRPr sz="2100" kern="1200">
                <a:solidFill>
                  <a:schemeClr val="tx1">
                    <a:lumMod val="65000"/>
                    <a:lumOff val="35000"/>
                  </a:schemeClr>
                </a:solidFill>
                <a:latin typeface="+mn-lt"/>
                <a:ea typeface="+mn-ea"/>
                <a:cs typeface="+mn-cs"/>
              </a:defRPr>
            </a:lvl2pPr>
            <a:lvl3pPr marL="1219200" indent="0" algn="l" defTabSz="1218565" rtl="0" eaLnBrk="1" latinLnBrk="0" hangingPunct="1">
              <a:spcBef>
                <a:spcPct val="20000"/>
              </a:spcBef>
              <a:buFontTx/>
              <a:buNone/>
              <a:defRPr sz="1900" kern="1200">
                <a:solidFill>
                  <a:schemeClr val="tx1">
                    <a:lumMod val="65000"/>
                    <a:lumOff val="35000"/>
                  </a:schemeClr>
                </a:solidFill>
                <a:latin typeface="+mn-lt"/>
                <a:ea typeface="+mn-ea"/>
                <a:cs typeface="+mn-cs"/>
              </a:defRPr>
            </a:lvl3pPr>
            <a:lvl4pPr marL="1828800" indent="0" algn="l" defTabSz="1218565" rtl="0" eaLnBrk="1" latinLnBrk="0" hangingPunct="1">
              <a:spcBef>
                <a:spcPct val="20000"/>
              </a:spcBef>
              <a:buFontTx/>
              <a:buNone/>
              <a:defRPr sz="1600" kern="1200">
                <a:solidFill>
                  <a:schemeClr val="tx1">
                    <a:lumMod val="65000"/>
                    <a:lumOff val="35000"/>
                  </a:schemeClr>
                </a:solidFill>
                <a:latin typeface="+mn-lt"/>
                <a:ea typeface="+mn-ea"/>
                <a:cs typeface="+mn-cs"/>
              </a:defRPr>
            </a:lvl4pPr>
            <a:lvl5pPr marL="2438400" indent="0" algn="l" defTabSz="1218565" rtl="0" eaLnBrk="1" latinLnBrk="0" hangingPunct="1">
              <a:spcBef>
                <a:spcPct val="20000"/>
              </a:spcBef>
              <a:buFontTx/>
              <a:buNone/>
              <a:defRPr sz="1600" kern="1200">
                <a:solidFill>
                  <a:schemeClr val="tx1">
                    <a:lumMod val="65000"/>
                    <a:lumOff val="35000"/>
                  </a:schemeClr>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nSpc>
                <a:spcPct val="130000"/>
              </a:lnSpc>
              <a:spcAft>
                <a:spcPts val="500"/>
              </a:spcAft>
            </a:pPr>
            <a:r>
              <a:rPr lang="zh-CN" altLang="en-US" sz="1400" dirty="0">
                <a:latin typeface="微软雅黑" panose="020B0503020204020204" charset="-122"/>
                <a:ea typeface="微软雅黑" panose="020B0503020204020204" charset="-122"/>
                <a:sym typeface="微软雅黑" panose="020B0503020204020204" charset="-122"/>
              </a:rPr>
              <a:t>通过中国健康投资基金的优质资源和专业团队，联合其他资本方针对微生态健康项目进行资本运作，更大范围的服务市场</a:t>
            </a:r>
            <a:r>
              <a:rPr lang="zh-CN" altLang="en-US" sz="1200" dirty="0">
                <a:latin typeface="微软雅黑" panose="020B0503020204020204" charset="-122"/>
                <a:ea typeface="微软雅黑" panose="020B0503020204020204" charset="-122"/>
                <a:sym typeface="微软雅黑" panose="020B0503020204020204" charset="-122"/>
              </a:rPr>
              <a:t>。</a:t>
            </a:r>
            <a:endParaRPr lang="en-US" altLang="zh-CN" sz="1200" dirty="0">
              <a:latin typeface="微软雅黑" panose="020B0503020204020204" charset="-122"/>
              <a:ea typeface="微软雅黑" panose="020B0503020204020204" charset="-122"/>
              <a:sym typeface="微软雅黑" panose="020B0503020204020204" charset="-122"/>
            </a:endParaRPr>
          </a:p>
        </p:txBody>
      </p:sp>
      <p:sp>
        <p:nvSpPr>
          <p:cNvPr id="18" name="Text Placeholder 9"/>
          <p:cNvSpPr txBox="1"/>
          <p:nvPr/>
        </p:nvSpPr>
        <p:spPr>
          <a:xfrm>
            <a:off x="1612158" y="3968824"/>
            <a:ext cx="2438083" cy="592526"/>
          </a:xfrm>
          <a:prstGeom prst="rect">
            <a:avLst/>
          </a:prstGeom>
        </p:spPr>
        <p:txBody>
          <a:bodyPr vert="horz" lIns="121917" tIns="60958" rIns="121917" bIns="60958" rtlCol="0">
            <a:noAutofit/>
          </a:bodyPr>
          <a:lstStyle>
            <a:lvl1pPr marL="0" indent="0" algn="l" defTabSz="1218565" rtl="0" eaLnBrk="1" latinLnBrk="0" hangingPunct="1">
              <a:spcBef>
                <a:spcPct val="20000"/>
              </a:spcBef>
              <a:buFontTx/>
              <a:buNone/>
              <a:defRPr sz="1500" kern="1200">
                <a:solidFill>
                  <a:schemeClr val="tx1">
                    <a:lumMod val="65000"/>
                    <a:lumOff val="35000"/>
                  </a:schemeClr>
                </a:solidFill>
                <a:latin typeface="+mj-lt"/>
                <a:ea typeface="Open Sans" panose="020B0606030504020204" pitchFamily="34" charset="0"/>
                <a:cs typeface="Franklin Gothic Demi Cond" panose="020B0706030402020204" pitchFamily="34" charset="0"/>
              </a:defRPr>
            </a:lvl1pPr>
            <a:lvl2pPr marL="990600" indent="-381000" algn="l" defTabSz="1218565" rtl="0" eaLnBrk="1" latinLnBrk="0" hangingPunct="1">
              <a:spcBef>
                <a:spcPct val="20000"/>
              </a:spcBef>
              <a:buFont typeface="Arial" panose="020B0604020202020204" pitchFamily="34" charset="0"/>
              <a:buChar char="–"/>
              <a:defRPr sz="2100" kern="1200">
                <a:solidFill>
                  <a:schemeClr val="tx1">
                    <a:lumMod val="65000"/>
                    <a:lumOff val="35000"/>
                  </a:schemeClr>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1900" kern="1200">
                <a:solidFill>
                  <a:schemeClr val="tx1">
                    <a:lumMod val="65000"/>
                    <a:lumOff val="35000"/>
                  </a:schemeClr>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sz="1300" b="1" dirty="0">
                <a:latin typeface="微软雅黑" panose="020B0503020204020204" charset="-122"/>
                <a:ea typeface="微软雅黑" panose="020B0503020204020204" charset="-122"/>
                <a:cs typeface="Calibri" panose="020F0502020204030204"/>
              </a:rPr>
              <a:t>受到资本市场的重点关注</a:t>
            </a:r>
            <a:endParaRPr lang="en-US" altLang="zh-CN" sz="1300" b="1" dirty="0">
              <a:latin typeface="微软雅黑" panose="020B0503020204020204" charset="-122"/>
              <a:ea typeface="微软雅黑" panose="020B0503020204020204" charset="-122"/>
              <a:cs typeface="Calibri" panose="020F0502020204030204"/>
            </a:endParaRPr>
          </a:p>
        </p:txBody>
      </p:sp>
      <p:sp>
        <p:nvSpPr>
          <p:cNvPr id="20" name="Rounded Rectangle 20"/>
          <p:cNvSpPr>
            <a:spLocks noChangeAspect="1"/>
          </p:cNvSpPr>
          <p:nvPr/>
        </p:nvSpPr>
        <p:spPr>
          <a:xfrm>
            <a:off x="890898" y="4025687"/>
            <a:ext cx="552679" cy="758431"/>
          </a:xfrm>
          <a:prstGeom prst="roundRect">
            <a:avLst>
              <a:gd name="adj" fmla="val 0"/>
            </a:avLst>
          </a:prstGeom>
          <a:solidFill>
            <a:srgbClr val="4C86AE"/>
          </a:solidFill>
          <a:ln w="25400" cap="flat" cmpd="sng" algn="ctr">
            <a:noFill/>
            <a:prstDash val="solid"/>
          </a:ln>
          <a:effectLst/>
        </p:spPr>
        <p:txBody>
          <a:bodyPr lIns="121917" tIns="60958" rIns="121917" bIns="60958" rtlCol="0" anchor="ctr"/>
          <a:lstStyle/>
          <a:p>
            <a:pPr marL="0" marR="0" lvl="0" indent="0" algn="ctr" defTabSz="1218565" eaLnBrk="1" fontAlgn="auto" latinLnBrk="0" hangingPunct="1">
              <a:lnSpc>
                <a:spcPct val="100000"/>
              </a:lnSpc>
              <a:spcBef>
                <a:spcPts val="0"/>
              </a:spcBef>
              <a:spcAft>
                <a:spcPts val="0"/>
              </a:spcAft>
              <a:buClrTx/>
              <a:buSzTx/>
              <a:buFontTx/>
              <a:buNone/>
              <a:defRPr/>
            </a:pPr>
            <a:r>
              <a:rPr lang="zh-CN" altLang="en-US" sz="2100" kern="0" dirty="0">
                <a:solidFill>
                  <a:prstClr val="white"/>
                </a:solidFill>
                <a:latin typeface="微软雅黑" panose="020B0503020204020204" charset="-122"/>
                <a:ea typeface="微软雅黑" panose="020B0503020204020204" charset="-122"/>
                <a:cs typeface="Calibri" panose="020F0502020204030204"/>
              </a:rPr>
              <a:t>资本</a:t>
            </a:r>
            <a:endParaRPr kumimoji="0" lang="en-US" sz="21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Calibri" panose="020F0502020204030204"/>
            </a:endParaRPr>
          </a:p>
        </p:txBody>
      </p:sp>
      <p:pic>
        <p:nvPicPr>
          <p:cNvPr id="22" name="图片占位符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048" y="1747765"/>
            <a:ext cx="4555596" cy="3626573"/>
          </a:xfrm>
          <a:prstGeom prst="roundRect">
            <a:avLst>
              <a:gd name="adj" fmla="val 0"/>
            </a:avLst>
          </a:prstGeom>
        </p:spPr>
      </p:pic>
      <p:pic>
        <p:nvPicPr>
          <p:cNvPr id="21" name="Picture 20">
            <a:extLst>
              <a:ext uri="{FF2B5EF4-FFF2-40B4-BE49-F238E27FC236}">
                <a16:creationId xmlns:a16="http://schemas.microsoft.com/office/drawing/2014/main" xmlns="" id="{C65FEAFE-B422-4C06-821C-E25D2C815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5768" y="74501"/>
            <a:ext cx="646232" cy="1194920"/>
          </a:xfrm>
          <a:prstGeom prst="rect">
            <a:avLst/>
          </a:prstGeom>
        </p:spPr>
      </p:pic>
    </p:spTree>
    <p:extLst>
      <p:ext uri="{BB962C8B-B14F-4D97-AF65-F5344CB8AC3E}">
        <p14:creationId xmlns:p14="http://schemas.microsoft.com/office/powerpoint/2010/main" val="25592145"/>
      </p:ext>
    </p:extLst>
  </p:cSld>
  <p:clrMapOvr>
    <a:masterClrMapping/>
  </p:clrMapOvr>
  <mc:AlternateContent xmlns:mc="http://schemas.openxmlformats.org/markup-compatibility/2006">
    <mc:Choice xmlns:p14="http://schemas.microsoft.com/office/powerpoint/2010/main" Requires="p14">
      <p:transition spd="slow" p14:dur="900" advTm="1065">
        <p14:warp dir="in"/>
      </p:transition>
    </mc:Choice>
    <mc:Fallback>
      <p:transition spd="slow" advTm="1065">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953" y="4500757"/>
            <a:ext cx="12192000" cy="11875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183523" y="4801847"/>
            <a:ext cx="6237605" cy="1338828"/>
          </a:xfrm>
          <a:prstGeom prst="rect">
            <a:avLst/>
          </a:prstGeom>
          <a:noFill/>
        </p:spPr>
        <p:txBody>
          <a:bodyPr wrap="none" rtlCol="0">
            <a:spAutoFit/>
          </a:bodyPr>
          <a:lstStyle/>
          <a:p>
            <a:pPr algn="just">
              <a:lnSpc>
                <a:spcPct val="150000"/>
              </a:lnSpc>
            </a:pPr>
            <a:r>
              <a:rPr lang="zh-CN" altLang="en-US" sz="5400" b="1" spc="500" dirty="0">
                <a:latin typeface="微软雅黑" panose="020B0503020204020204" charset="-122"/>
                <a:ea typeface="微软雅黑" panose="020B0503020204020204" charset="-122"/>
              </a:rPr>
              <a:t>让天下人健康无忧</a:t>
            </a:r>
          </a:p>
        </p:txBody>
      </p:sp>
      <p:pic>
        <p:nvPicPr>
          <p:cNvPr id="8" name="Picture 7">
            <a:extLst>
              <a:ext uri="{FF2B5EF4-FFF2-40B4-BE49-F238E27FC236}">
                <a16:creationId xmlns:a16="http://schemas.microsoft.com/office/drawing/2014/main" xmlns="" id="{0333B1C5-E877-404C-BCCB-CF05557E3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80" y="-175733"/>
            <a:ext cx="4352544" cy="52651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913907" y="231183"/>
            <a:ext cx="9815825"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lang="zh-CN" altLang="en-US" dirty="0"/>
              <a:t>中健益佳</a:t>
            </a:r>
            <a:r>
              <a:rPr lang="en-US" altLang="zh-CN" dirty="0"/>
              <a:t>·</a:t>
            </a:r>
            <a:r>
              <a:rPr lang="zh-CN" altLang="en-US" dirty="0"/>
              <a:t>中国健康全资子公司，执行家庭健康板块，使命：  </a:t>
            </a:r>
          </a:p>
        </p:txBody>
      </p:sp>
      <p:cxnSp>
        <p:nvCxnSpPr>
          <p:cNvPr id="33" name="直接连接符 32"/>
          <p:cNvCxnSpPr/>
          <p:nvPr/>
        </p:nvCxnSpPr>
        <p:spPr>
          <a:xfrm flipV="1">
            <a:off x="849803" y="849494"/>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p:cNvSpPr/>
          <p:nvPr/>
        </p:nvSpPr>
        <p:spPr>
          <a:xfrm>
            <a:off x="4303524" y="1992128"/>
            <a:ext cx="2884584" cy="293185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eaLnBrk="0" hangingPunct="0">
              <a:defRPr/>
            </a:pPr>
            <a:endParaRPr lang="zh-CN" altLang="en-US"/>
          </a:p>
        </p:txBody>
      </p:sp>
      <p:grpSp>
        <p:nvGrpSpPr>
          <p:cNvPr id="14" name="组合 29"/>
          <p:cNvGrpSpPr/>
          <p:nvPr/>
        </p:nvGrpSpPr>
        <p:grpSpPr bwMode="auto">
          <a:xfrm>
            <a:off x="2874964" y="1428230"/>
            <a:ext cx="628615" cy="630766"/>
            <a:chOff x="2484120" y="1661160"/>
            <a:chExt cx="472440" cy="472440"/>
          </a:xfrm>
        </p:grpSpPr>
        <p:sp>
          <p:nvSpPr>
            <p:cNvPr id="15" name="椭圆 14"/>
            <p:cNvSpPr/>
            <p:nvPr/>
          </p:nvSpPr>
          <p:spPr>
            <a:xfrm>
              <a:off x="2484120" y="1661160"/>
              <a:ext cx="472440" cy="472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16" name="矩形 26"/>
            <p:cNvSpPr>
              <a:spLocks noChangeArrowheads="1"/>
            </p:cNvSpPr>
            <p:nvPr/>
          </p:nvSpPr>
          <p:spPr bwMode="auto">
            <a:xfrm>
              <a:off x="2547824" y="1745731"/>
              <a:ext cx="343594" cy="2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charset="0"/>
                  <a:ea typeface="宋体" panose="02010600030101010101" pitchFamily="2" charset="-122"/>
                </a:defRPr>
              </a:lvl1pPr>
              <a:lvl2pPr marL="742950" indent="-285750" eaLnBrk="0" hangingPunct="0">
                <a:defRPr sz="1300">
                  <a:solidFill>
                    <a:schemeClr val="tx1"/>
                  </a:solidFill>
                  <a:latin typeface="Calibri" panose="020F0502020204030204" charset="0"/>
                  <a:ea typeface="宋体" panose="02010600030101010101" pitchFamily="2" charset="-122"/>
                </a:defRPr>
              </a:lvl2pPr>
              <a:lvl3pPr marL="1143000" indent="-228600" eaLnBrk="0" hangingPunct="0">
                <a:defRPr sz="1300">
                  <a:solidFill>
                    <a:schemeClr val="tx1"/>
                  </a:solidFill>
                  <a:latin typeface="Calibri" panose="020F0502020204030204" charset="0"/>
                  <a:ea typeface="宋体" panose="02010600030101010101" pitchFamily="2" charset="-122"/>
                </a:defRPr>
              </a:lvl3pPr>
              <a:lvl4pPr marL="1600200" indent="-228600" eaLnBrk="0" hangingPunct="0">
                <a:defRPr sz="1300">
                  <a:solidFill>
                    <a:schemeClr val="tx1"/>
                  </a:solidFill>
                  <a:latin typeface="Calibri" panose="020F0502020204030204" charset="0"/>
                  <a:ea typeface="宋体" panose="02010600030101010101" pitchFamily="2" charset="-122"/>
                </a:defRPr>
              </a:lvl4pPr>
              <a:lvl5pPr marL="2057400" indent="-228600" eaLnBrk="0" hangingPunct="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en-US" altLang="zh-CN" sz="1900" b="1" dirty="0">
                  <a:solidFill>
                    <a:schemeClr val="bg1"/>
                  </a:solidFill>
                  <a:latin typeface="Helvetica" panose="020B0604020202020204" pitchFamily="34" charset="0"/>
                </a:rPr>
                <a:t>01</a:t>
              </a:r>
              <a:endParaRPr lang="zh-CN" altLang="en-US" sz="1700" dirty="0">
                <a:solidFill>
                  <a:schemeClr val="bg1"/>
                </a:solidFill>
              </a:endParaRPr>
            </a:p>
          </p:txBody>
        </p:sp>
      </p:grpSp>
      <p:grpSp>
        <p:nvGrpSpPr>
          <p:cNvPr id="17" name="组合 30"/>
          <p:cNvGrpSpPr/>
          <p:nvPr/>
        </p:nvGrpSpPr>
        <p:grpSpPr bwMode="auto">
          <a:xfrm>
            <a:off x="6430774" y="1520994"/>
            <a:ext cx="628615" cy="630766"/>
            <a:chOff x="5151120" y="1661160"/>
            <a:chExt cx="472440" cy="472440"/>
          </a:xfrm>
        </p:grpSpPr>
        <p:sp>
          <p:nvSpPr>
            <p:cNvPr id="18" name="椭圆 17"/>
            <p:cNvSpPr/>
            <p:nvPr/>
          </p:nvSpPr>
          <p:spPr>
            <a:xfrm>
              <a:off x="5151120" y="1661160"/>
              <a:ext cx="472440" cy="472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19" name="矩形 27"/>
            <p:cNvSpPr>
              <a:spLocks noChangeArrowheads="1"/>
            </p:cNvSpPr>
            <p:nvPr/>
          </p:nvSpPr>
          <p:spPr bwMode="auto">
            <a:xfrm>
              <a:off x="5199584" y="1745731"/>
              <a:ext cx="343594" cy="2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charset="0"/>
                  <a:ea typeface="宋体" panose="02010600030101010101" pitchFamily="2" charset="-122"/>
                </a:defRPr>
              </a:lvl1pPr>
              <a:lvl2pPr marL="742950" indent="-285750" eaLnBrk="0" hangingPunct="0">
                <a:defRPr sz="1300">
                  <a:solidFill>
                    <a:schemeClr val="tx1"/>
                  </a:solidFill>
                  <a:latin typeface="Calibri" panose="020F0502020204030204" charset="0"/>
                  <a:ea typeface="宋体" panose="02010600030101010101" pitchFamily="2" charset="-122"/>
                </a:defRPr>
              </a:lvl2pPr>
              <a:lvl3pPr marL="1143000" indent="-228600" eaLnBrk="0" hangingPunct="0">
                <a:defRPr sz="1300">
                  <a:solidFill>
                    <a:schemeClr val="tx1"/>
                  </a:solidFill>
                  <a:latin typeface="Calibri" panose="020F0502020204030204" charset="0"/>
                  <a:ea typeface="宋体" panose="02010600030101010101" pitchFamily="2" charset="-122"/>
                </a:defRPr>
              </a:lvl3pPr>
              <a:lvl4pPr marL="1600200" indent="-228600" eaLnBrk="0" hangingPunct="0">
                <a:defRPr sz="1300">
                  <a:solidFill>
                    <a:schemeClr val="tx1"/>
                  </a:solidFill>
                  <a:latin typeface="Calibri" panose="020F0502020204030204" charset="0"/>
                  <a:ea typeface="宋体" panose="02010600030101010101" pitchFamily="2" charset="-122"/>
                </a:defRPr>
              </a:lvl4pPr>
              <a:lvl5pPr marL="2057400" indent="-228600" eaLnBrk="0" hangingPunct="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en-US" altLang="zh-CN" sz="1900" b="1" dirty="0">
                  <a:solidFill>
                    <a:schemeClr val="bg1"/>
                  </a:solidFill>
                  <a:latin typeface="Helvetica" panose="020B0604020202020204" pitchFamily="34" charset="0"/>
                </a:rPr>
                <a:t>02</a:t>
              </a:r>
              <a:endParaRPr lang="zh-CN" altLang="en-US" sz="1700" dirty="0">
                <a:solidFill>
                  <a:schemeClr val="bg1"/>
                </a:solidFill>
              </a:endParaRPr>
            </a:p>
          </p:txBody>
        </p:sp>
      </p:grpSp>
      <p:grpSp>
        <p:nvGrpSpPr>
          <p:cNvPr id="20" name="组合 31"/>
          <p:cNvGrpSpPr/>
          <p:nvPr/>
        </p:nvGrpSpPr>
        <p:grpSpPr bwMode="auto">
          <a:xfrm>
            <a:off x="10037370" y="1454738"/>
            <a:ext cx="628615" cy="630766"/>
            <a:chOff x="7856220" y="1661160"/>
            <a:chExt cx="472440" cy="472440"/>
          </a:xfrm>
        </p:grpSpPr>
        <p:sp>
          <p:nvSpPr>
            <p:cNvPr id="21" name="椭圆 20"/>
            <p:cNvSpPr/>
            <p:nvPr/>
          </p:nvSpPr>
          <p:spPr>
            <a:xfrm>
              <a:off x="7856220" y="1661160"/>
              <a:ext cx="472440" cy="472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22" name="矩形 28"/>
            <p:cNvSpPr>
              <a:spLocks noChangeArrowheads="1"/>
            </p:cNvSpPr>
            <p:nvPr/>
          </p:nvSpPr>
          <p:spPr bwMode="auto">
            <a:xfrm>
              <a:off x="7912304" y="1745731"/>
              <a:ext cx="343594" cy="2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charset="0"/>
                  <a:ea typeface="宋体" panose="02010600030101010101" pitchFamily="2" charset="-122"/>
                </a:defRPr>
              </a:lvl1pPr>
              <a:lvl2pPr marL="742950" indent="-285750" eaLnBrk="0" hangingPunct="0">
                <a:defRPr sz="1300">
                  <a:solidFill>
                    <a:schemeClr val="tx1"/>
                  </a:solidFill>
                  <a:latin typeface="Calibri" panose="020F0502020204030204" charset="0"/>
                  <a:ea typeface="宋体" panose="02010600030101010101" pitchFamily="2" charset="-122"/>
                </a:defRPr>
              </a:lvl2pPr>
              <a:lvl3pPr marL="1143000" indent="-228600" eaLnBrk="0" hangingPunct="0">
                <a:defRPr sz="1300">
                  <a:solidFill>
                    <a:schemeClr val="tx1"/>
                  </a:solidFill>
                  <a:latin typeface="Calibri" panose="020F0502020204030204" charset="0"/>
                  <a:ea typeface="宋体" panose="02010600030101010101" pitchFamily="2" charset="-122"/>
                </a:defRPr>
              </a:lvl3pPr>
              <a:lvl4pPr marL="1600200" indent="-228600" eaLnBrk="0" hangingPunct="0">
                <a:defRPr sz="1300">
                  <a:solidFill>
                    <a:schemeClr val="tx1"/>
                  </a:solidFill>
                  <a:latin typeface="Calibri" panose="020F0502020204030204" charset="0"/>
                  <a:ea typeface="宋体" panose="02010600030101010101" pitchFamily="2" charset="-122"/>
                </a:defRPr>
              </a:lvl4pPr>
              <a:lvl5pPr marL="2057400" indent="-228600" eaLnBrk="0" hangingPunct="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r>
                <a:rPr lang="en-US" altLang="zh-CN" sz="1900" b="1">
                  <a:solidFill>
                    <a:schemeClr val="bg1"/>
                  </a:solidFill>
                  <a:latin typeface="Helvetica" panose="020B0604020202020204" pitchFamily="34" charset="0"/>
                </a:rPr>
                <a:t>03</a:t>
              </a:r>
              <a:endParaRPr lang="zh-CN" altLang="en-US" sz="1700">
                <a:solidFill>
                  <a:schemeClr val="bg1"/>
                </a:solidFill>
              </a:endParaRPr>
            </a:p>
          </p:txBody>
        </p:sp>
      </p:grpSp>
      <p:sp>
        <p:nvSpPr>
          <p:cNvPr id="24" name="TextBox 96"/>
          <p:cNvSpPr txBox="1"/>
          <p:nvPr/>
        </p:nvSpPr>
        <p:spPr>
          <a:xfrm>
            <a:off x="480575" y="5194891"/>
            <a:ext cx="3228092" cy="461639"/>
          </a:xfrm>
          <a:prstGeom prst="rect">
            <a:avLst/>
          </a:prstGeom>
          <a:noFill/>
        </p:spPr>
        <p:txBody>
          <a:bodyPr wrap="square" lIns="91414" tIns="45707" rIns="91414" bIns="45707" rtlCol="0">
            <a:spAutoFit/>
          </a:bodyPr>
          <a:lstStyle>
            <a:defPPr>
              <a:defRPr lang="zh-CN"/>
            </a:defPPr>
            <a:lvl1pPr algn="r" defTabSz="1218565">
              <a:defRPr sz="2400" b="1" kern="0">
                <a:solidFill>
                  <a:schemeClr val="tx1">
                    <a:lumMod val="75000"/>
                    <a:lumOff val="25000"/>
                  </a:schemeClr>
                </a:solidFill>
                <a:latin typeface="微软雅黑" panose="020B0503020204020204" charset="-122"/>
                <a:ea typeface="微软雅黑" panose="020B0503020204020204" charset="-122"/>
              </a:defRPr>
            </a:lvl1pPr>
          </a:lstStyle>
          <a:p>
            <a:r>
              <a:rPr lang="zh-CN" altLang="en-US"/>
              <a:t>降低人民的就</a:t>
            </a:r>
            <a:r>
              <a:rPr lang="zh-CN" altLang="en-US" dirty="0"/>
              <a:t>医频率</a:t>
            </a:r>
          </a:p>
        </p:txBody>
      </p:sp>
      <p:sp>
        <p:nvSpPr>
          <p:cNvPr id="27" name="TextBox 98"/>
          <p:cNvSpPr txBox="1"/>
          <p:nvPr/>
        </p:nvSpPr>
        <p:spPr>
          <a:xfrm>
            <a:off x="3708667" y="5208142"/>
            <a:ext cx="3650897" cy="461639"/>
          </a:xfrm>
          <a:prstGeom prst="rect">
            <a:avLst/>
          </a:prstGeom>
          <a:noFill/>
        </p:spPr>
        <p:txBody>
          <a:bodyPr wrap="square" lIns="91414" tIns="45707" rIns="91414" bIns="45707" rtlCol="0">
            <a:spAutoFit/>
          </a:bodyPr>
          <a:lstStyle>
            <a:defPPr>
              <a:defRPr lang="zh-CN"/>
            </a:defPPr>
            <a:lvl1pPr algn="r" defTabSz="1218565">
              <a:defRPr sz="2400" b="1" kern="0">
                <a:solidFill>
                  <a:schemeClr val="tx1">
                    <a:lumMod val="75000"/>
                    <a:lumOff val="25000"/>
                  </a:schemeClr>
                </a:solidFill>
                <a:latin typeface="微软雅黑" panose="020B0503020204020204" charset="-122"/>
                <a:ea typeface="微软雅黑" panose="020B0503020204020204" charset="-122"/>
              </a:defRPr>
            </a:lvl1pPr>
          </a:lstStyle>
          <a:p>
            <a:r>
              <a:rPr lang="zh-CN" altLang="en-US" dirty="0"/>
              <a:t>减少国家医疗财政支出</a:t>
            </a:r>
          </a:p>
        </p:txBody>
      </p:sp>
      <p:sp>
        <p:nvSpPr>
          <p:cNvPr id="30" name="TextBox 100"/>
          <p:cNvSpPr txBox="1"/>
          <p:nvPr/>
        </p:nvSpPr>
        <p:spPr>
          <a:xfrm>
            <a:off x="7779726" y="5208145"/>
            <a:ext cx="3139466" cy="461639"/>
          </a:xfrm>
          <a:prstGeom prst="rect">
            <a:avLst/>
          </a:prstGeom>
          <a:noFill/>
        </p:spPr>
        <p:txBody>
          <a:bodyPr wrap="square" lIns="91414" tIns="45707" rIns="91414" bIns="45707" rtlCol="0">
            <a:spAutoFit/>
          </a:bodyPr>
          <a:lstStyle>
            <a:defPPr>
              <a:defRPr lang="zh-CN"/>
            </a:defPPr>
            <a:lvl1pPr algn="r" defTabSz="1218565">
              <a:defRPr sz="2400" b="1" kern="0">
                <a:solidFill>
                  <a:schemeClr val="tx1">
                    <a:lumMod val="75000"/>
                    <a:lumOff val="25000"/>
                  </a:schemeClr>
                </a:solidFill>
                <a:latin typeface="微软雅黑" panose="020B0503020204020204" charset="-122"/>
                <a:ea typeface="微软雅黑" panose="020B0503020204020204" charset="-122"/>
              </a:defRPr>
            </a:lvl1pPr>
          </a:lstStyle>
          <a:p>
            <a:r>
              <a:rPr lang="zh-CN" altLang="en-US" dirty="0"/>
              <a:t>民族昌盛</a:t>
            </a:r>
            <a:r>
              <a:rPr lang="en-US" altLang="zh-CN" dirty="0"/>
              <a:t>·</a:t>
            </a:r>
            <a:r>
              <a:rPr lang="zh-CN" altLang="en-US" dirty="0"/>
              <a:t>国家富强</a:t>
            </a:r>
          </a:p>
        </p:txBody>
      </p:sp>
      <p:pic>
        <p:nvPicPr>
          <p:cNvPr id="41" name="Picture 40">
            <a:extLst>
              <a:ext uri="{FF2B5EF4-FFF2-40B4-BE49-F238E27FC236}">
                <a16:creationId xmlns:a16="http://schemas.microsoft.com/office/drawing/2014/main" xmlns="" id="{83447B87-96DF-476A-9E5B-2B7077EB4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587" y="461"/>
            <a:ext cx="646232" cy="1194920"/>
          </a:xfrm>
          <a:prstGeom prst="rect">
            <a:avLst/>
          </a:prstGeom>
        </p:spPr>
      </p:pic>
      <p:pic>
        <p:nvPicPr>
          <p:cNvPr id="5" name="Picture 4">
            <a:extLst>
              <a:ext uri="{FF2B5EF4-FFF2-40B4-BE49-F238E27FC236}">
                <a16:creationId xmlns:a16="http://schemas.microsoft.com/office/drawing/2014/main" xmlns="" id="{C9E96E00-C9B9-48CB-BA73-B7A2749797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230" y="1921222"/>
            <a:ext cx="2931850" cy="2931850"/>
          </a:xfrm>
          <a:prstGeom prst="rect">
            <a:avLst/>
          </a:prstGeom>
        </p:spPr>
      </p:pic>
      <p:pic>
        <p:nvPicPr>
          <p:cNvPr id="7" name="Picture 6">
            <a:extLst>
              <a:ext uri="{FF2B5EF4-FFF2-40B4-BE49-F238E27FC236}">
                <a16:creationId xmlns:a16="http://schemas.microsoft.com/office/drawing/2014/main" xmlns="" id="{B692BFCE-6CE8-4FC9-ABB6-4BD2B2934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7342" y="1995211"/>
            <a:ext cx="2928292" cy="2931850"/>
          </a:xfrm>
          <a:prstGeom prst="rect">
            <a:avLst/>
          </a:prstGeom>
        </p:spPr>
      </p:pic>
      <p:sp>
        <p:nvSpPr>
          <p:cNvPr id="8" name="AutoShape 2">
            <a:extLst>
              <a:ext uri="{FF2B5EF4-FFF2-40B4-BE49-F238E27FC236}">
                <a16:creationId xmlns:a16="http://schemas.microsoft.com/office/drawing/2014/main" xmlns="" id="{E860C53E-FFC4-4DE0-8B90-6A2E495B570D}"/>
              </a:ext>
            </a:extLst>
          </p:cNvPr>
          <p:cNvSpPr>
            <a:spLocks noChangeAspect="1" noChangeArrowheads="1"/>
          </p:cNvSpPr>
          <p:nvPr/>
        </p:nvSpPr>
        <p:spPr bwMode="auto">
          <a:xfrm>
            <a:off x="5664115" y="2802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3">
            <a:extLst>
              <a:ext uri="{FF2B5EF4-FFF2-40B4-BE49-F238E27FC236}">
                <a16:creationId xmlns:a16="http://schemas.microsoft.com/office/drawing/2014/main" xmlns="" id="{A4F050DF-E64D-4A43-8011-60BB9952C1BB}"/>
              </a:ext>
            </a:extLst>
          </p:cNvPr>
          <p:cNvGrpSpPr/>
          <p:nvPr/>
        </p:nvGrpSpPr>
        <p:grpSpPr>
          <a:xfrm>
            <a:off x="232129" y="205777"/>
            <a:ext cx="527931" cy="528122"/>
            <a:chOff x="406574" y="236732"/>
            <a:chExt cx="612048" cy="593261"/>
          </a:xfrm>
        </p:grpSpPr>
        <p:sp>
          <p:nvSpPr>
            <p:cNvPr id="3" name="矩形 34">
              <a:extLst>
                <a:ext uri="{FF2B5EF4-FFF2-40B4-BE49-F238E27FC236}">
                  <a16:creationId xmlns:a16="http://schemas.microsoft.com/office/drawing/2014/main" xmlns="" id="{0C683F9D-2550-4B9D-AC3C-65425136FAFE}"/>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5">
              <a:extLst>
                <a:ext uri="{FF2B5EF4-FFF2-40B4-BE49-F238E27FC236}">
                  <a16:creationId xmlns:a16="http://schemas.microsoft.com/office/drawing/2014/main" xmlns="" id="{10882992-3BBF-49F2-9AD3-CF0C6C08F30F}"/>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标题 1">
            <a:extLst>
              <a:ext uri="{FF2B5EF4-FFF2-40B4-BE49-F238E27FC236}">
                <a16:creationId xmlns:a16="http://schemas.microsoft.com/office/drawing/2014/main" xmlns="" id="{85C398FD-C8D7-4417-B054-4A9BB9AF11C9}"/>
              </a:ext>
            </a:extLst>
          </p:cNvPr>
          <p:cNvSpPr txBox="1"/>
          <p:nvPr/>
        </p:nvSpPr>
        <p:spPr>
          <a:xfrm>
            <a:off x="853159" y="293121"/>
            <a:ext cx="10421028"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r>
              <a:rPr kumimoji="1" lang="zh-CN" altLang="en-US" sz="2600" dirty="0"/>
              <a:t>保障健康</a:t>
            </a:r>
            <a:r>
              <a:rPr kumimoji="1" lang="en-US" altLang="zh-CN" sz="2600" dirty="0"/>
              <a:t>·</a:t>
            </a:r>
            <a:r>
              <a:rPr kumimoji="1" lang="zh-CN" altLang="en-US" sz="2600" dirty="0"/>
              <a:t>我们专注于微生态平衡</a:t>
            </a:r>
            <a:endParaRPr kumimoji="1" lang="en-US" altLang="zh-CN" sz="2600" dirty="0"/>
          </a:p>
        </p:txBody>
      </p:sp>
      <p:cxnSp>
        <p:nvCxnSpPr>
          <p:cNvPr id="6" name="直接连接符 32">
            <a:extLst>
              <a:ext uri="{FF2B5EF4-FFF2-40B4-BE49-F238E27FC236}">
                <a16:creationId xmlns:a16="http://schemas.microsoft.com/office/drawing/2014/main" xmlns="" id="{17C4291D-09AC-434A-9ECB-3F45EE1AA24F}"/>
              </a:ext>
            </a:extLst>
          </p:cNvPr>
          <p:cNvCxnSpPr/>
          <p:nvPr/>
        </p:nvCxnSpPr>
        <p:spPr>
          <a:xfrm flipV="1">
            <a:off x="857063" y="933398"/>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xmlns="" id="{FC6E74FF-1D2B-44E0-9EE9-E97F1DBA1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10" name="标题 1">
            <a:extLst>
              <a:ext uri="{FF2B5EF4-FFF2-40B4-BE49-F238E27FC236}">
                <a16:creationId xmlns:a16="http://schemas.microsoft.com/office/drawing/2014/main" xmlns="" id="{EAE01278-33E2-40F0-92FD-F906DD9BA1D0}"/>
              </a:ext>
            </a:extLst>
          </p:cNvPr>
          <p:cNvSpPr txBox="1"/>
          <p:nvPr/>
        </p:nvSpPr>
        <p:spPr>
          <a:xfrm>
            <a:off x="5288900" y="1911833"/>
            <a:ext cx="6674499" cy="1593367"/>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endParaRPr kumimoji="1" lang="zh-CN" altLang="en-US" sz="2000" b="1" dirty="0">
              <a:solidFill>
                <a:srgbClr val="777777"/>
              </a:solidFill>
            </a:endParaRPr>
          </a:p>
          <a:p>
            <a:endParaRPr kumimoji="1" lang="zh-CN" altLang="en-US" sz="2400" dirty="0"/>
          </a:p>
        </p:txBody>
      </p:sp>
      <p:sp>
        <p:nvSpPr>
          <p:cNvPr id="8" name="Rectangle 7">
            <a:extLst>
              <a:ext uri="{FF2B5EF4-FFF2-40B4-BE49-F238E27FC236}">
                <a16:creationId xmlns:a16="http://schemas.microsoft.com/office/drawing/2014/main" xmlns="" id="{0628D0D6-8D44-4F35-B413-A94DF761F68B}"/>
              </a:ext>
            </a:extLst>
          </p:cNvPr>
          <p:cNvSpPr/>
          <p:nvPr/>
        </p:nvSpPr>
        <p:spPr>
          <a:xfrm>
            <a:off x="5288900" y="4580036"/>
            <a:ext cx="6363455" cy="646331"/>
          </a:xfrm>
          <a:prstGeom prst="rect">
            <a:avLst/>
          </a:prstGeom>
        </p:spPr>
        <p:txBody>
          <a:bodyPr wrap="square">
            <a:spAutoFit/>
          </a:bodyPr>
          <a:lstStyle/>
          <a:p>
            <a:endParaRPr kumimoji="1" lang="en-SG" altLang="zh-CN" b="1" dirty="0">
              <a:latin typeface="Microsoft JhengHei Light" panose="020B0304030504040204" pitchFamily="34" charset="-120"/>
              <a:ea typeface="Microsoft JhengHei Light" panose="020B0304030504040204" pitchFamily="34" charset="-120"/>
            </a:endParaRPr>
          </a:p>
          <a:p>
            <a:endParaRPr kumimoji="1" lang="en-SG" altLang="zh-CN" dirty="0"/>
          </a:p>
        </p:txBody>
      </p:sp>
      <p:sp>
        <p:nvSpPr>
          <p:cNvPr id="11" name="Rectangle 10">
            <a:extLst>
              <a:ext uri="{FF2B5EF4-FFF2-40B4-BE49-F238E27FC236}">
                <a16:creationId xmlns:a16="http://schemas.microsoft.com/office/drawing/2014/main" xmlns="" id="{114FCE72-5D75-4103-8994-25F8180DEDF8}"/>
              </a:ext>
            </a:extLst>
          </p:cNvPr>
          <p:cNvSpPr/>
          <p:nvPr/>
        </p:nvSpPr>
        <p:spPr>
          <a:xfrm>
            <a:off x="5288901" y="1452109"/>
            <a:ext cx="6046035" cy="4307846"/>
          </a:xfrm>
          <a:prstGeom prst="rect">
            <a:avLst/>
          </a:prstGeom>
        </p:spPr>
        <p:txBody>
          <a:bodyPr wrap="square">
            <a:spAutoFit/>
          </a:bodyPr>
          <a:lstStyle/>
          <a:p>
            <a:pPr>
              <a:lnSpc>
                <a:spcPct val="200000"/>
              </a:lnSpc>
            </a:pPr>
            <a:r>
              <a:rPr kumimoji="1" lang="zh-CN" altLang="en-US" sz="2000" b="1" dirty="0">
                <a:solidFill>
                  <a:srgbClr val="777777"/>
                </a:solidFill>
              </a:rPr>
              <a:t>人体</a:t>
            </a:r>
            <a:r>
              <a:rPr kumimoji="1" lang="en-US" altLang="zh-CN" sz="2000" b="1" dirty="0">
                <a:solidFill>
                  <a:srgbClr val="777777"/>
                </a:solidFill>
              </a:rPr>
              <a:t>10%</a:t>
            </a:r>
            <a:r>
              <a:rPr kumimoji="1" lang="zh-CN" altLang="en-US" sz="2000" b="1" dirty="0">
                <a:solidFill>
                  <a:srgbClr val="777777"/>
                </a:solidFill>
              </a:rPr>
              <a:t>是父母遗传基因，</a:t>
            </a:r>
            <a:r>
              <a:rPr kumimoji="1" lang="en-US" altLang="zh-CN" sz="2000" b="1" dirty="0">
                <a:solidFill>
                  <a:srgbClr val="777777"/>
                </a:solidFill>
              </a:rPr>
              <a:t>90%</a:t>
            </a:r>
            <a:r>
              <a:rPr kumimoji="1" lang="zh-CN" altLang="en-US" sz="2000" b="1" dirty="0">
                <a:solidFill>
                  <a:srgbClr val="777777"/>
                </a:solidFill>
              </a:rPr>
              <a:t>是微生物；</a:t>
            </a:r>
            <a:endParaRPr kumimoji="1" lang="en-US" altLang="zh-CN" sz="2000" b="1" dirty="0">
              <a:solidFill>
                <a:srgbClr val="777777"/>
              </a:solidFill>
            </a:endParaRPr>
          </a:p>
          <a:p>
            <a:pPr>
              <a:lnSpc>
                <a:spcPct val="200000"/>
              </a:lnSpc>
            </a:pPr>
            <a:r>
              <a:rPr kumimoji="1" lang="zh-CN" altLang="en-US" sz="2000" b="1" dirty="0">
                <a:solidFill>
                  <a:srgbClr val="777777"/>
                </a:solidFill>
                <a:latin typeface="+mj-ea"/>
              </a:rPr>
              <a:t>微生物主要存在于人体的皮肤、口腔、泌尿生殖道，大部分集中在肠道</a:t>
            </a:r>
            <a:r>
              <a:rPr kumimoji="1" lang="zh-CN" altLang="en-US" sz="2000" b="1" dirty="0" smtClean="0">
                <a:solidFill>
                  <a:srgbClr val="777777"/>
                </a:solidFill>
                <a:latin typeface="+mj-ea"/>
              </a:rPr>
              <a:t>，肠道微生物重</a:t>
            </a:r>
            <a:r>
              <a:rPr kumimoji="1" lang="zh-CN" altLang="en-US" sz="2000" b="1" dirty="0">
                <a:solidFill>
                  <a:srgbClr val="777777"/>
                </a:solidFill>
                <a:latin typeface="+mj-ea"/>
              </a:rPr>
              <a:t>达</a:t>
            </a:r>
            <a:r>
              <a:rPr kumimoji="1" lang="en-US" altLang="zh-CN" sz="2000" b="1" dirty="0">
                <a:solidFill>
                  <a:srgbClr val="777777"/>
                </a:solidFill>
                <a:latin typeface="+mj-ea"/>
              </a:rPr>
              <a:t>1.5</a:t>
            </a:r>
            <a:r>
              <a:rPr kumimoji="1" lang="zh-CN" altLang="en-US" sz="2000" b="1" dirty="0">
                <a:solidFill>
                  <a:srgbClr val="777777"/>
                </a:solidFill>
                <a:latin typeface="+mj-ea"/>
              </a:rPr>
              <a:t>～</a:t>
            </a:r>
            <a:r>
              <a:rPr kumimoji="1" lang="en-US" altLang="zh-CN" sz="2000" b="1" dirty="0">
                <a:solidFill>
                  <a:srgbClr val="777777"/>
                </a:solidFill>
                <a:latin typeface="+mj-ea"/>
              </a:rPr>
              <a:t>2</a:t>
            </a:r>
            <a:r>
              <a:rPr kumimoji="1" lang="zh-CN" altLang="en-US" sz="2000" b="1" dirty="0">
                <a:solidFill>
                  <a:srgbClr val="777777"/>
                </a:solidFill>
                <a:latin typeface="+mj-ea"/>
              </a:rPr>
              <a:t>公斤之多，是人体最大的生态系统！</a:t>
            </a:r>
            <a:endParaRPr kumimoji="1" lang="en-SG" altLang="zh-CN" sz="2000" b="1" dirty="0">
              <a:solidFill>
                <a:srgbClr val="777777"/>
              </a:solidFill>
              <a:latin typeface="+mj-ea"/>
            </a:endParaRPr>
          </a:p>
          <a:p>
            <a:pPr>
              <a:lnSpc>
                <a:spcPct val="200000"/>
              </a:lnSpc>
            </a:pPr>
            <a:r>
              <a:rPr kumimoji="1" lang="zh-CN" altLang="en-US" sz="2000" b="1" dirty="0">
                <a:solidFill>
                  <a:srgbClr val="777777"/>
                </a:solidFill>
              </a:rPr>
              <a:t>庞大的微生物群组直接调控了人体的消化系统、免疫系统、神经系统、代谢循环系统和大脑等器官的功能，</a:t>
            </a:r>
            <a:endParaRPr kumimoji="1" lang="en-US" altLang="zh-CN" sz="2000" b="1" dirty="0">
              <a:solidFill>
                <a:srgbClr val="777777"/>
              </a:solidFill>
            </a:endParaRPr>
          </a:p>
          <a:p>
            <a:pPr>
              <a:lnSpc>
                <a:spcPct val="200000"/>
              </a:lnSpc>
            </a:pPr>
            <a:r>
              <a:rPr kumimoji="1" lang="zh-CN" altLang="en-US" sz="2000" b="1" dirty="0">
                <a:solidFill>
                  <a:srgbClr val="777777"/>
                </a:solidFill>
              </a:rPr>
              <a:t>主宰着人类的健康和寿命！</a:t>
            </a:r>
            <a:endParaRPr kumimoji="1" lang="en-US" altLang="zh-CN" sz="2000" b="1" dirty="0">
              <a:solidFill>
                <a:srgbClr val="777777"/>
              </a:solidFill>
            </a:endParaRPr>
          </a:p>
        </p:txBody>
      </p:sp>
      <p:sp>
        <p:nvSpPr>
          <p:cNvPr id="12" name="Oval 101">
            <a:extLst>
              <a:ext uri="{FF2B5EF4-FFF2-40B4-BE49-F238E27FC236}">
                <a16:creationId xmlns:a16="http://schemas.microsoft.com/office/drawing/2014/main" xmlns="" id="{B10F103A-2940-4C5E-873B-F6E62023EFB6}"/>
              </a:ext>
            </a:extLst>
          </p:cNvPr>
          <p:cNvSpPr>
            <a:spLocks noChangeAspect="1"/>
          </p:cNvSpPr>
          <p:nvPr/>
        </p:nvSpPr>
        <p:spPr>
          <a:xfrm>
            <a:off x="4887847" y="1748497"/>
            <a:ext cx="217235" cy="211016"/>
          </a:xfrm>
          <a:prstGeom prst="ellipse">
            <a:avLst/>
          </a:prstGeom>
          <a:solidFill>
            <a:srgbClr val="0000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Oval 101">
            <a:extLst>
              <a:ext uri="{FF2B5EF4-FFF2-40B4-BE49-F238E27FC236}">
                <a16:creationId xmlns:a16="http://schemas.microsoft.com/office/drawing/2014/main" xmlns="" id="{049DC110-A7B3-410A-A75E-9352DD0ECB7F}"/>
              </a:ext>
            </a:extLst>
          </p:cNvPr>
          <p:cNvSpPr>
            <a:spLocks noChangeAspect="1"/>
          </p:cNvSpPr>
          <p:nvPr/>
        </p:nvSpPr>
        <p:spPr>
          <a:xfrm flipV="1">
            <a:off x="4887847" y="4167399"/>
            <a:ext cx="217235" cy="211016"/>
          </a:xfrm>
          <a:prstGeom prst="ellips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 name="Oval 101">
            <a:extLst>
              <a:ext uri="{FF2B5EF4-FFF2-40B4-BE49-F238E27FC236}">
                <a16:creationId xmlns:a16="http://schemas.microsoft.com/office/drawing/2014/main" xmlns="" id="{DE3B2D9E-D57B-4585-9B95-DB3A49FDCC68}"/>
              </a:ext>
            </a:extLst>
          </p:cNvPr>
          <p:cNvSpPr>
            <a:spLocks noChangeAspect="1"/>
          </p:cNvSpPr>
          <p:nvPr/>
        </p:nvSpPr>
        <p:spPr>
          <a:xfrm flipV="1">
            <a:off x="4892181" y="5401186"/>
            <a:ext cx="217235" cy="211016"/>
          </a:xfrm>
          <a:prstGeom prst="ellipse">
            <a:avLst/>
          </a:prstGeom>
          <a:solidFill>
            <a:schemeClr val="accent1">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16" name="Picture 15">
            <a:extLst>
              <a:ext uri="{FF2B5EF4-FFF2-40B4-BE49-F238E27FC236}">
                <a16:creationId xmlns:a16="http://schemas.microsoft.com/office/drawing/2014/main" xmlns="" id="{4008D51A-CEEC-4593-BD5F-BA153BF8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62" y="1092790"/>
            <a:ext cx="3431957" cy="4413904"/>
          </a:xfrm>
          <a:prstGeom prst="rect">
            <a:avLst/>
          </a:prstGeom>
        </p:spPr>
      </p:pic>
    </p:spTree>
    <p:extLst>
      <p:ext uri="{BB962C8B-B14F-4D97-AF65-F5344CB8AC3E}">
        <p14:creationId xmlns:p14="http://schemas.microsoft.com/office/powerpoint/2010/main" val="79786926"/>
      </p:ext>
    </p:extLst>
  </p:cSld>
  <p:clrMapOvr>
    <a:masterClrMapping/>
  </p:clrMapOvr>
  <p:transition spd="slow" advTm="3000">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913908" y="231183"/>
            <a:ext cx="10421028"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r>
              <a:rPr kumimoji="1" lang="zh-CN" altLang="en-US" sz="2400" spc="300" dirty="0" smtClean="0"/>
              <a:t>多种因素导致人体最重要的微生物生态</a:t>
            </a:r>
            <a:r>
              <a:rPr kumimoji="1" lang="zh-CN" altLang="en-US" sz="2400" spc="300" smtClean="0"/>
              <a:t>系统</a:t>
            </a:r>
            <a:r>
              <a:rPr kumimoji="1" lang="zh-CN" altLang="en-US" sz="2400" b="1" spc="300" smtClean="0"/>
              <a:t>肠道菌群</a:t>
            </a:r>
            <a:r>
              <a:rPr kumimoji="1" lang="zh-CN" altLang="en-US" sz="2400" spc="300" smtClean="0"/>
              <a:t>失衡</a:t>
            </a:r>
            <a:endParaRPr kumimoji="1" lang="en-US" altLang="zh-CN" sz="3600" b="1" spc="300" dirty="0"/>
          </a:p>
        </p:txBody>
      </p:sp>
      <p:cxnSp>
        <p:nvCxnSpPr>
          <p:cNvPr id="33" name="直接连接符 32"/>
          <p:cNvCxnSpPr/>
          <p:nvPr/>
        </p:nvCxnSpPr>
        <p:spPr>
          <a:xfrm flipV="1">
            <a:off x="857063" y="933398"/>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9106207" y="109743"/>
            <a:ext cx="1285938" cy="661720"/>
          </a:xfrm>
          <a:prstGeom prst="rect">
            <a:avLst/>
          </a:prstGeom>
          <a:noFill/>
        </p:spPr>
        <p:txBody>
          <a:bodyPr wrap="square" rtlCol="0">
            <a:spAutoFit/>
          </a:bodyPr>
          <a:lstStyle/>
          <a:p>
            <a:endParaRPr lang="zh-CN" altLang="en-US" sz="3700" spc="-200" dirty="0">
              <a:solidFill>
                <a:srgbClr val="4C86AE"/>
              </a:solidFill>
              <a:latin typeface="Impact" panose="020B0806030902050204" pitchFamily="34" charset="0"/>
              <a:cs typeface="Arial" panose="020B0604020202020204" pitchFamily="34" charset="0"/>
            </a:endParaRPr>
          </a:p>
        </p:txBody>
      </p:sp>
      <p:grpSp>
        <p:nvGrpSpPr>
          <p:cNvPr id="17" name="Group 59"/>
          <p:cNvGrpSpPr/>
          <p:nvPr/>
        </p:nvGrpSpPr>
        <p:grpSpPr>
          <a:xfrm>
            <a:off x="10186550" y="3912817"/>
            <a:ext cx="711550" cy="2061097"/>
            <a:chOff x="3649177" y="2398929"/>
            <a:chExt cx="655695" cy="1899305"/>
          </a:xfrm>
        </p:grpSpPr>
        <p:sp>
          <p:nvSpPr>
            <p:cNvPr id="18" name="Freeform 9"/>
            <p:cNvSpPr>
              <a:spLocks noEditPoints="1"/>
            </p:cNvSpPr>
            <p:nvPr/>
          </p:nvSpPr>
          <p:spPr bwMode="auto">
            <a:xfrm>
              <a:off x="3649177" y="2398929"/>
              <a:ext cx="655695" cy="1899305"/>
            </a:xfrm>
            <a:custGeom>
              <a:avLst/>
              <a:gdLst/>
              <a:ahLst/>
              <a:cxnLst>
                <a:cxn ang="0">
                  <a:pos x="206" y="0"/>
                </a:cxn>
                <a:cxn ang="0">
                  <a:pos x="34" y="0"/>
                </a:cxn>
                <a:cxn ang="0">
                  <a:pos x="0" y="34"/>
                </a:cxn>
                <a:cxn ang="0">
                  <a:pos x="0" y="71"/>
                </a:cxn>
                <a:cxn ang="0">
                  <a:pos x="24" y="104"/>
                </a:cxn>
                <a:cxn ang="0">
                  <a:pos x="24" y="618"/>
                </a:cxn>
                <a:cxn ang="0">
                  <a:pos x="24" y="620"/>
                </a:cxn>
                <a:cxn ang="0">
                  <a:pos x="120" y="693"/>
                </a:cxn>
                <a:cxn ang="0">
                  <a:pos x="215" y="623"/>
                </a:cxn>
                <a:cxn ang="0">
                  <a:pos x="216" y="618"/>
                </a:cxn>
                <a:cxn ang="0">
                  <a:pos x="216" y="104"/>
                </a:cxn>
                <a:cxn ang="0">
                  <a:pos x="240" y="71"/>
                </a:cxn>
                <a:cxn ang="0">
                  <a:pos x="240" y="34"/>
                </a:cxn>
                <a:cxn ang="0">
                  <a:pos x="206" y="0"/>
                </a:cxn>
                <a:cxn ang="0">
                  <a:pos x="206" y="59"/>
                </a:cxn>
                <a:cxn ang="0">
                  <a:pos x="194" y="70"/>
                </a:cxn>
                <a:cxn ang="0">
                  <a:pos x="194" y="70"/>
                </a:cxn>
                <a:cxn ang="0">
                  <a:pos x="182" y="82"/>
                </a:cxn>
                <a:cxn ang="0">
                  <a:pos x="182" y="618"/>
                </a:cxn>
                <a:cxn ang="0">
                  <a:pos x="120" y="659"/>
                </a:cxn>
                <a:cxn ang="0">
                  <a:pos x="58" y="618"/>
                </a:cxn>
                <a:cxn ang="0">
                  <a:pos x="58" y="82"/>
                </a:cxn>
                <a:cxn ang="0">
                  <a:pos x="46" y="70"/>
                </a:cxn>
                <a:cxn ang="0">
                  <a:pos x="46" y="70"/>
                </a:cxn>
                <a:cxn ang="0">
                  <a:pos x="34" y="59"/>
                </a:cxn>
                <a:cxn ang="0">
                  <a:pos x="34" y="46"/>
                </a:cxn>
                <a:cxn ang="0">
                  <a:pos x="46" y="34"/>
                </a:cxn>
                <a:cxn ang="0">
                  <a:pos x="194" y="34"/>
                </a:cxn>
                <a:cxn ang="0">
                  <a:pos x="206" y="46"/>
                </a:cxn>
                <a:cxn ang="0">
                  <a:pos x="206" y="59"/>
                </a:cxn>
                <a:cxn ang="0">
                  <a:pos x="206" y="59"/>
                </a:cxn>
                <a:cxn ang="0">
                  <a:pos x="206" y="59"/>
                </a:cxn>
              </a:cxnLst>
              <a:rect l="0" t="0" r="r" b="b"/>
              <a:pathLst>
                <a:path w="240" h="693">
                  <a:moveTo>
                    <a:pt x="206" y="0"/>
                  </a:moveTo>
                  <a:cubicBezTo>
                    <a:pt x="34" y="0"/>
                    <a:pt x="34" y="0"/>
                    <a:pt x="34" y="0"/>
                  </a:cubicBezTo>
                  <a:cubicBezTo>
                    <a:pt x="15" y="0"/>
                    <a:pt x="0" y="15"/>
                    <a:pt x="0" y="34"/>
                  </a:cubicBezTo>
                  <a:cubicBezTo>
                    <a:pt x="0" y="71"/>
                    <a:pt x="0" y="71"/>
                    <a:pt x="0" y="71"/>
                  </a:cubicBezTo>
                  <a:cubicBezTo>
                    <a:pt x="0" y="86"/>
                    <a:pt x="10" y="100"/>
                    <a:pt x="24" y="104"/>
                  </a:cubicBezTo>
                  <a:cubicBezTo>
                    <a:pt x="24" y="618"/>
                    <a:pt x="24" y="618"/>
                    <a:pt x="24" y="618"/>
                  </a:cubicBezTo>
                  <a:cubicBezTo>
                    <a:pt x="24" y="619"/>
                    <a:pt x="24" y="619"/>
                    <a:pt x="24" y="620"/>
                  </a:cubicBezTo>
                  <a:cubicBezTo>
                    <a:pt x="26" y="645"/>
                    <a:pt x="48" y="693"/>
                    <a:pt x="120" y="693"/>
                  </a:cubicBezTo>
                  <a:cubicBezTo>
                    <a:pt x="187" y="693"/>
                    <a:pt x="212" y="647"/>
                    <a:pt x="215" y="623"/>
                  </a:cubicBezTo>
                  <a:cubicBezTo>
                    <a:pt x="216" y="622"/>
                    <a:pt x="216" y="620"/>
                    <a:pt x="216" y="618"/>
                  </a:cubicBezTo>
                  <a:cubicBezTo>
                    <a:pt x="216" y="104"/>
                    <a:pt x="216" y="104"/>
                    <a:pt x="216" y="104"/>
                  </a:cubicBezTo>
                  <a:cubicBezTo>
                    <a:pt x="230" y="100"/>
                    <a:pt x="240" y="86"/>
                    <a:pt x="240" y="71"/>
                  </a:cubicBezTo>
                  <a:cubicBezTo>
                    <a:pt x="240" y="34"/>
                    <a:pt x="240" y="34"/>
                    <a:pt x="240" y="34"/>
                  </a:cubicBezTo>
                  <a:cubicBezTo>
                    <a:pt x="240" y="15"/>
                    <a:pt x="225" y="0"/>
                    <a:pt x="206" y="0"/>
                  </a:cubicBezTo>
                  <a:close/>
                  <a:moveTo>
                    <a:pt x="206" y="59"/>
                  </a:moveTo>
                  <a:cubicBezTo>
                    <a:pt x="206" y="65"/>
                    <a:pt x="201" y="70"/>
                    <a:pt x="194" y="70"/>
                  </a:cubicBezTo>
                  <a:cubicBezTo>
                    <a:pt x="194" y="70"/>
                    <a:pt x="194" y="70"/>
                    <a:pt x="194" y="70"/>
                  </a:cubicBezTo>
                  <a:cubicBezTo>
                    <a:pt x="187" y="70"/>
                    <a:pt x="182" y="76"/>
                    <a:pt x="182" y="82"/>
                  </a:cubicBezTo>
                  <a:cubicBezTo>
                    <a:pt x="182" y="618"/>
                    <a:pt x="182" y="618"/>
                    <a:pt x="182" y="618"/>
                  </a:cubicBezTo>
                  <a:cubicBezTo>
                    <a:pt x="182" y="618"/>
                    <a:pt x="176" y="659"/>
                    <a:pt x="120" y="659"/>
                  </a:cubicBezTo>
                  <a:cubicBezTo>
                    <a:pt x="61" y="659"/>
                    <a:pt x="58" y="618"/>
                    <a:pt x="58" y="618"/>
                  </a:cubicBezTo>
                  <a:cubicBezTo>
                    <a:pt x="58" y="82"/>
                    <a:pt x="58" y="82"/>
                    <a:pt x="58" y="82"/>
                  </a:cubicBezTo>
                  <a:cubicBezTo>
                    <a:pt x="58" y="76"/>
                    <a:pt x="53" y="70"/>
                    <a:pt x="46" y="70"/>
                  </a:cubicBezTo>
                  <a:cubicBezTo>
                    <a:pt x="46" y="70"/>
                    <a:pt x="46" y="70"/>
                    <a:pt x="46" y="70"/>
                  </a:cubicBezTo>
                  <a:cubicBezTo>
                    <a:pt x="39" y="70"/>
                    <a:pt x="34" y="65"/>
                    <a:pt x="34" y="59"/>
                  </a:cubicBezTo>
                  <a:cubicBezTo>
                    <a:pt x="34" y="46"/>
                    <a:pt x="34" y="46"/>
                    <a:pt x="34" y="46"/>
                  </a:cubicBezTo>
                  <a:cubicBezTo>
                    <a:pt x="34" y="39"/>
                    <a:pt x="39" y="34"/>
                    <a:pt x="46" y="34"/>
                  </a:cubicBezTo>
                  <a:cubicBezTo>
                    <a:pt x="194" y="34"/>
                    <a:pt x="194" y="34"/>
                    <a:pt x="194" y="34"/>
                  </a:cubicBezTo>
                  <a:cubicBezTo>
                    <a:pt x="201" y="34"/>
                    <a:pt x="206" y="39"/>
                    <a:pt x="206" y="46"/>
                  </a:cubicBezTo>
                  <a:lnTo>
                    <a:pt x="206" y="59"/>
                  </a:lnTo>
                  <a:close/>
                  <a:moveTo>
                    <a:pt x="206" y="59"/>
                  </a:moveTo>
                  <a:cubicBezTo>
                    <a:pt x="206" y="59"/>
                    <a:pt x="206" y="59"/>
                    <a:pt x="206" y="59"/>
                  </a:cubicBezTo>
                </a:path>
              </a:pathLst>
            </a:custGeom>
            <a:solidFill>
              <a:schemeClr val="accent6"/>
            </a:solidFill>
            <a:ln w="9525">
              <a:noFill/>
              <a:round/>
            </a:ln>
          </p:spPr>
          <p:txBody>
            <a:bodyPr vert="horz" wrap="square" lIns="99229" tIns="49615" rIns="99229" bIns="49615" numCol="1" anchor="t" anchorCtr="0" compatLnSpc="1"/>
            <a:lstStyle/>
            <a:p>
              <a:pPr>
                <a:lnSpc>
                  <a:spcPct val="120000"/>
                </a:lnSpc>
              </a:pPr>
              <a:endParaRPr lang="en-US" sz="2400">
                <a:latin typeface="Arial" panose="020B0604020202020204" pitchFamily="34" charset="0"/>
                <a:ea typeface="微软雅黑" panose="020B0503020204020204" charset="-122"/>
                <a:cs typeface="+mn-ea"/>
                <a:sym typeface="Arial" panose="020B0604020202020204" pitchFamily="34" charset="0"/>
              </a:endParaRPr>
            </a:p>
          </p:txBody>
        </p:sp>
        <p:sp>
          <p:nvSpPr>
            <p:cNvPr id="19" name="Freeform 10"/>
            <p:cNvSpPr>
              <a:spLocks noEditPoints="1"/>
            </p:cNvSpPr>
            <p:nvPr/>
          </p:nvSpPr>
          <p:spPr bwMode="auto">
            <a:xfrm>
              <a:off x="3859884" y="2932326"/>
              <a:ext cx="234282" cy="1225929"/>
            </a:xfrm>
            <a:custGeom>
              <a:avLst/>
              <a:gdLst/>
              <a:ahLst/>
              <a:cxnLst>
                <a:cxn ang="0">
                  <a:pos x="0" y="414"/>
                </a:cxn>
                <a:cxn ang="0">
                  <a:pos x="43" y="447"/>
                </a:cxn>
                <a:cxn ang="0">
                  <a:pos x="86" y="414"/>
                </a:cxn>
                <a:cxn ang="0">
                  <a:pos x="86" y="0"/>
                </a:cxn>
                <a:cxn ang="0">
                  <a:pos x="0" y="0"/>
                </a:cxn>
                <a:cxn ang="0">
                  <a:pos x="0" y="414"/>
                </a:cxn>
                <a:cxn ang="0">
                  <a:pos x="0" y="414"/>
                </a:cxn>
                <a:cxn ang="0">
                  <a:pos x="0" y="414"/>
                </a:cxn>
              </a:cxnLst>
              <a:rect l="0" t="0" r="r" b="b"/>
              <a:pathLst>
                <a:path w="86" h="447">
                  <a:moveTo>
                    <a:pt x="0" y="414"/>
                  </a:moveTo>
                  <a:cubicBezTo>
                    <a:pt x="0" y="414"/>
                    <a:pt x="2" y="447"/>
                    <a:pt x="43" y="447"/>
                  </a:cubicBezTo>
                  <a:cubicBezTo>
                    <a:pt x="82" y="447"/>
                    <a:pt x="86" y="414"/>
                    <a:pt x="86" y="414"/>
                  </a:cubicBezTo>
                  <a:cubicBezTo>
                    <a:pt x="86" y="0"/>
                    <a:pt x="86" y="0"/>
                    <a:pt x="86" y="0"/>
                  </a:cubicBezTo>
                  <a:cubicBezTo>
                    <a:pt x="0" y="0"/>
                    <a:pt x="0" y="0"/>
                    <a:pt x="0" y="0"/>
                  </a:cubicBezTo>
                  <a:lnTo>
                    <a:pt x="0" y="414"/>
                  </a:lnTo>
                  <a:close/>
                  <a:moveTo>
                    <a:pt x="0" y="414"/>
                  </a:moveTo>
                  <a:cubicBezTo>
                    <a:pt x="0" y="414"/>
                    <a:pt x="0" y="414"/>
                    <a:pt x="0" y="414"/>
                  </a:cubicBezTo>
                </a:path>
              </a:pathLst>
            </a:custGeom>
            <a:solidFill>
              <a:schemeClr val="accent6"/>
            </a:solidFill>
            <a:ln w="9525">
              <a:noFill/>
              <a:round/>
            </a:ln>
          </p:spPr>
          <p:txBody>
            <a:bodyPr vert="horz" wrap="square" lIns="99229" tIns="49615" rIns="99229" bIns="49615" numCol="1" anchor="t" anchorCtr="0" compatLnSpc="1"/>
            <a:lstStyle/>
            <a:p>
              <a:pPr>
                <a:lnSpc>
                  <a:spcPct val="120000"/>
                </a:lnSpc>
              </a:pPr>
              <a:endParaRPr lang="en-US" sz="24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20" name="Group 56"/>
          <p:cNvGrpSpPr/>
          <p:nvPr/>
        </p:nvGrpSpPr>
        <p:grpSpPr>
          <a:xfrm>
            <a:off x="8238849" y="3912817"/>
            <a:ext cx="717947" cy="2061097"/>
            <a:chOff x="1417536" y="2398929"/>
            <a:chExt cx="661589" cy="1899305"/>
          </a:xfrm>
        </p:grpSpPr>
        <p:sp>
          <p:nvSpPr>
            <p:cNvPr id="21" name="Freeform 11"/>
            <p:cNvSpPr>
              <a:spLocks noEditPoints="1"/>
            </p:cNvSpPr>
            <p:nvPr/>
          </p:nvSpPr>
          <p:spPr bwMode="auto">
            <a:xfrm>
              <a:off x="1417536" y="2398929"/>
              <a:ext cx="661589" cy="1899305"/>
            </a:xfrm>
            <a:custGeom>
              <a:avLst/>
              <a:gdLst/>
              <a:ahLst/>
              <a:cxnLst>
                <a:cxn ang="0">
                  <a:pos x="208" y="0"/>
                </a:cxn>
                <a:cxn ang="0">
                  <a:pos x="34" y="0"/>
                </a:cxn>
                <a:cxn ang="0">
                  <a:pos x="0" y="34"/>
                </a:cxn>
                <a:cxn ang="0">
                  <a:pos x="0" y="71"/>
                </a:cxn>
                <a:cxn ang="0">
                  <a:pos x="24" y="104"/>
                </a:cxn>
                <a:cxn ang="0">
                  <a:pos x="24" y="618"/>
                </a:cxn>
                <a:cxn ang="0">
                  <a:pos x="24" y="620"/>
                </a:cxn>
                <a:cxn ang="0">
                  <a:pos x="121" y="693"/>
                </a:cxn>
                <a:cxn ang="0">
                  <a:pos x="217" y="623"/>
                </a:cxn>
                <a:cxn ang="0">
                  <a:pos x="218" y="618"/>
                </a:cxn>
                <a:cxn ang="0">
                  <a:pos x="218" y="104"/>
                </a:cxn>
                <a:cxn ang="0">
                  <a:pos x="242" y="71"/>
                </a:cxn>
                <a:cxn ang="0">
                  <a:pos x="242" y="34"/>
                </a:cxn>
                <a:cxn ang="0">
                  <a:pos x="208" y="0"/>
                </a:cxn>
                <a:cxn ang="0">
                  <a:pos x="208" y="59"/>
                </a:cxn>
                <a:cxn ang="0">
                  <a:pos x="196" y="70"/>
                </a:cxn>
                <a:cxn ang="0">
                  <a:pos x="195" y="70"/>
                </a:cxn>
                <a:cxn ang="0">
                  <a:pos x="184" y="82"/>
                </a:cxn>
                <a:cxn ang="0">
                  <a:pos x="184" y="618"/>
                </a:cxn>
                <a:cxn ang="0">
                  <a:pos x="121" y="659"/>
                </a:cxn>
                <a:cxn ang="0">
                  <a:pos x="59" y="618"/>
                </a:cxn>
                <a:cxn ang="0">
                  <a:pos x="59" y="82"/>
                </a:cxn>
                <a:cxn ang="0">
                  <a:pos x="47" y="70"/>
                </a:cxn>
                <a:cxn ang="0">
                  <a:pos x="46" y="70"/>
                </a:cxn>
                <a:cxn ang="0">
                  <a:pos x="35" y="59"/>
                </a:cxn>
                <a:cxn ang="0">
                  <a:pos x="35" y="46"/>
                </a:cxn>
                <a:cxn ang="0">
                  <a:pos x="46" y="34"/>
                </a:cxn>
                <a:cxn ang="0">
                  <a:pos x="196" y="34"/>
                </a:cxn>
                <a:cxn ang="0">
                  <a:pos x="208" y="46"/>
                </a:cxn>
                <a:cxn ang="0">
                  <a:pos x="208" y="59"/>
                </a:cxn>
                <a:cxn ang="0">
                  <a:pos x="208" y="59"/>
                </a:cxn>
                <a:cxn ang="0">
                  <a:pos x="208" y="59"/>
                </a:cxn>
              </a:cxnLst>
              <a:rect l="0" t="0" r="r" b="b"/>
              <a:pathLst>
                <a:path w="242" h="693">
                  <a:moveTo>
                    <a:pt x="208" y="0"/>
                  </a:moveTo>
                  <a:cubicBezTo>
                    <a:pt x="34" y="0"/>
                    <a:pt x="34" y="0"/>
                    <a:pt x="34" y="0"/>
                  </a:cubicBezTo>
                  <a:cubicBezTo>
                    <a:pt x="15" y="0"/>
                    <a:pt x="0" y="15"/>
                    <a:pt x="0" y="34"/>
                  </a:cubicBezTo>
                  <a:cubicBezTo>
                    <a:pt x="0" y="71"/>
                    <a:pt x="0" y="71"/>
                    <a:pt x="0" y="71"/>
                  </a:cubicBezTo>
                  <a:cubicBezTo>
                    <a:pt x="0" y="86"/>
                    <a:pt x="10" y="100"/>
                    <a:pt x="24" y="104"/>
                  </a:cubicBezTo>
                  <a:cubicBezTo>
                    <a:pt x="24" y="618"/>
                    <a:pt x="24" y="618"/>
                    <a:pt x="24" y="618"/>
                  </a:cubicBezTo>
                  <a:cubicBezTo>
                    <a:pt x="24" y="619"/>
                    <a:pt x="24" y="619"/>
                    <a:pt x="24" y="620"/>
                  </a:cubicBezTo>
                  <a:cubicBezTo>
                    <a:pt x="26" y="645"/>
                    <a:pt x="48" y="693"/>
                    <a:pt x="121" y="693"/>
                  </a:cubicBezTo>
                  <a:cubicBezTo>
                    <a:pt x="188" y="693"/>
                    <a:pt x="213" y="647"/>
                    <a:pt x="217" y="623"/>
                  </a:cubicBezTo>
                  <a:cubicBezTo>
                    <a:pt x="217" y="622"/>
                    <a:pt x="218" y="620"/>
                    <a:pt x="218" y="618"/>
                  </a:cubicBezTo>
                  <a:cubicBezTo>
                    <a:pt x="218" y="104"/>
                    <a:pt x="218" y="104"/>
                    <a:pt x="218" y="104"/>
                  </a:cubicBezTo>
                  <a:cubicBezTo>
                    <a:pt x="232" y="100"/>
                    <a:pt x="242" y="86"/>
                    <a:pt x="242" y="71"/>
                  </a:cubicBezTo>
                  <a:cubicBezTo>
                    <a:pt x="242" y="34"/>
                    <a:pt x="242" y="34"/>
                    <a:pt x="242" y="34"/>
                  </a:cubicBezTo>
                  <a:cubicBezTo>
                    <a:pt x="242" y="15"/>
                    <a:pt x="227" y="0"/>
                    <a:pt x="208" y="0"/>
                  </a:cubicBezTo>
                  <a:close/>
                  <a:moveTo>
                    <a:pt x="208" y="59"/>
                  </a:moveTo>
                  <a:cubicBezTo>
                    <a:pt x="208" y="65"/>
                    <a:pt x="202" y="70"/>
                    <a:pt x="196" y="70"/>
                  </a:cubicBezTo>
                  <a:cubicBezTo>
                    <a:pt x="195" y="70"/>
                    <a:pt x="195" y="70"/>
                    <a:pt x="195" y="70"/>
                  </a:cubicBezTo>
                  <a:cubicBezTo>
                    <a:pt x="189" y="70"/>
                    <a:pt x="184" y="76"/>
                    <a:pt x="184" y="82"/>
                  </a:cubicBezTo>
                  <a:cubicBezTo>
                    <a:pt x="184" y="618"/>
                    <a:pt x="184" y="618"/>
                    <a:pt x="184" y="618"/>
                  </a:cubicBezTo>
                  <a:cubicBezTo>
                    <a:pt x="184" y="618"/>
                    <a:pt x="177" y="659"/>
                    <a:pt x="121" y="659"/>
                  </a:cubicBezTo>
                  <a:cubicBezTo>
                    <a:pt x="62" y="659"/>
                    <a:pt x="59" y="618"/>
                    <a:pt x="59" y="618"/>
                  </a:cubicBezTo>
                  <a:cubicBezTo>
                    <a:pt x="59" y="82"/>
                    <a:pt x="59" y="82"/>
                    <a:pt x="59" y="82"/>
                  </a:cubicBezTo>
                  <a:cubicBezTo>
                    <a:pt x="59" y="76"/>
                    <a:pt x="53" y="70"/>
                    <a:pt x="47" y="70"/>
                  </a:cubicBezTo>
                  <a:cubicBezTo>
                    <a:pt x="46" y="70"/>
                    <a:pt x="46" y="70"/>
                    <a:pt x="46" y="70"/>
                  </a:cubicBezTo>
                  <a:cubicBezTo>
                    <a:pt x="40" y="70"/>
                    <a:pt x="35" y="65"/>
                    <a:pt x="35" y="59"/>
                  </a:cubicBezTo>
                  <a:cubicBezTo>
                    <a:pt x="35" y="46"/>
                    <a:pt x="35" y="46"/>
                    <a:pt x="35" y="46"/>
                  </a:cubicBezTo>
                  <a:cubicBezTo>
                    <a:pt x="35" y="39"/>
                    <a:pt x="40" y="34"/>
                    <a:pt x="46" y="34"/>
                  </a:cubicBezTo>
                  <a:cubicBezTo>
                    <a:pt x="196" y="34"/>
                    <a:pt x="196" y="34"/>
                    <a:pt x="196" y="34"/>
                  </a:cubicBezTo>
                  <a:cubicBezTo>
                    <a:pt x="202" y="34"/>
                    <a:pt x="208" y="39"/>
                    <a:pt x="208" y="46"/>
                  </a:cubicBezTo>
                  <a:lnTo>
                    <a:pt x="208" y="59"/>
                  </a:lnTo>
                  <a:close/>
                  <a:moveTo>
                    <a:pt x="208" y="59"/>
                  </a:moveTo>
                  <a:cubicBezTo>
                    <a:pt x="208" y="59"/>
                    <a:pt x="208" y="59"/>
                    <a:pt x="208" y="59"/>
                  </a:cubicBezTo>
                </a:path>
              </a:pathLst>
            </a:custGeom>
            <a:solidFill>
              <a:schemeClr val="accent2"/>
            </a:solidFill>
            <a:ln w="9525">
              <a:noFill/>
              <a:round/>
            </a:ln>
          </p:spPr>
          <p:txBody>
            <a:bodyPr vert="horz" wrap="square" lIns="99229" tIns="49615" rIns="99229" bIns="49615" numCol="1" anchor="t" anchorCtr="0" compatLnSpc="1"/>
            <a:lstStyle/>
            <a:p>
              <a:pPr>
                <a:lnSpc>
                  <a:spcPct val="120000"/>
                </a:lnSpc>
              </a:pPr>
              <a:endParaRPr lang="en-US" sz="2400">
                <a:latin typeface="Arial" panose="020B0604020202020204" pitchFamily="34" charset="0"/>
                <a:ea typeface="微软雅黑" panose="020B0503020204020204" charset="-122"/>
                <a:cs typeface="+mn-ea"/>
                <a:sym typeface="Arial" panose="020B0604020202020204" pitchFamily="34" charset="0"/>
              </a:endParaRPr>
            </a:p>
          </p:txBody>
        </p:sp>
        <p:sp>
          <p:nvSpPr>
            <p:cNvPr id="22" name="Freeform 12"/>
            <p:cNvSpPr>
              <a:spLocks noEditPoints="1"/>
            </p:cNvSpPr>
            <p:nvPr/>
          </p:nvSpPr>
          <p:spPr bwMode="auto">
            <a:xfrm>
              <a:off x="1628243" y="3113562"/>
              <a:ext cx="240176" cy="1044691"/>
            </a:xfrm>
            <a:custGeom>
              <a:avLst/>
              <a:gdLst/>
              <a:ahLst/>
              <a:cxnLst>
                <a:cxn ang="0">
                  <a:pos x="0" y="348"/>
                </a:cxn>
                <a:cxn ang="0">
                  <a:pos x="44" y="381"/>
                </a:cxn>
                <a:cxn ang="0">
                  <a:pos x="88" y="348"/>
                </a:cxn>
                <a:cxn ang="0">
                  <a:pos x="88" y="0"/>
                </a:cxn>
                <a:cxn ang="0">
                  <a:pos x="0" y="0"/>
                </a:cxn>
                <a:cxn ang="0">
                  <a:pos x="0" y="348"/>
                </a:cxn>
                <a:cxn ang="0">
                  <a:pos x="0" y="348"/>
                </a:cxn>
                <a:cxn ang="0">
                  <a:pos x="0" y="348"/>
                </a:cxn>
              </a:cxnLst>
              <a:rect l="0" t="0" r="r" b="b"/>
              <a:pathLst>
                <a:path w="88" h="381">
                  <a:moveTo>
                    <a:pt x="0" y="348"/>
                  </a:moveTo>
                  <a:cubicBezTo>
                    <a:pt x="0" y="348"/>
                    <a:pt x="2" y="381"/>
                    <a:pt x="44" y="381"/>
                  </a:cubicBezTo>
                  <a:cubicBezTo>
                    <a:pt x="83" y="381"/>
                    <a:pt x="88" y="348"/>
                    <a:pt x="88" y="348"/>
                  </a:cubicBezTo>
                  <a:cubicBezTo>
                    <a:pt x="88" y="0"/>
                    <a:pt x="88" y="0"/>
                    <a:pt x="88" y="0"/>
                  </a:cubicBezTo>
                  <a:cubicBezTo>
                    <a:pt x="0" y="0"/>
                    <a:pt x="0" y="0"/>
                    <a:pt x="0" y="0"/>
                  </a:cubicBezTo>
                  <a:lnTo>
                    <a:pt x="0" y="348"/>
                  </a:lnTo>
                  <a:close/>
                  <a:moveTo>
                    <a:pt x="0" y="348"/>
                  </a:moveTo>
                  <a:cubicBezTo>
                    <a:pt x="0" y="348"/>
                    <a:pt x="0" y="348"/>
                    <a:pt x="0" y="348"/>
                  </a:cubicBezTo>
                </a:path>
              </a:pathLst>
            </a:custGeom>
            <a:solidFill>
              <a:schemeClr val="accent2"/>
            </a:solidFill>
            <a:ln w="9525">
              <a:noFill/>
              <a:round/>
            </a:ln>
          </p:spPr>
          <p:txBody>
            <a:bodyPr vert="horz" wrap="square" lIns="99229" tIns="49615" rIns="99229" bIns="49615" numCol="1" anchor="t" anchorCtr="0" compatLnSpc="1"/>
            <a:lstStyle/>
            <a:p>
              <a:pPr>
                <a:lnSpc>
                  <a:spcPct val="120000"/>
                </a:lnSpc>
              </a:pPr>
              <a:endParaRPr lang="en-US" sz="240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23" name="Group 55"/>
          <p:cNvGrpSpPr/>
          <p:nvPr/>
        </p:nvGrpSpPr>
        <p:grpSpPr>
          <a:xfrm>
            <a:off x="6313125" y="3912818"/>
            <a:ext cx="717947" cy="2061097"/>
            <a:chOff x="657225" y="2398929"/>
            <a:chExt cx="661589" cy="1899305"/>
          </a:xfrm>
        </p:grpSpPr>
        <p:sp>
          <p:nvSpPr>
            <p:cNvPr id="24" name="Freeform 13"/>
            <p:cNvSpPr>
              <a:spLocks noEditPoints="1"/>
            </p:cNvSpPr>
            <p:nvPr/>
          </p:nvSpPr>
          <p:spPr bwMode="auto">
            <a:xfrm>
              <a:off x="657225" y="2398929"/>
              <a:ext cx="661589" cy="1899305"/>
            </a:xfrm>
            <a:custGeom>
              <a:avLst/>
              <a:gdLst/>
              <a:ahLst/>
              <a:cxnLst>
                <a:cxn ang="0">
                  <a:pos x="208" y="0"/>
                </a:cxn>
                <a:cxn ang="0">
                  <a:pos x="34" y="0"/>
                </a:cxn>
                <a:cxn ang="0">
                  <a:pos x="0" y="34"/>
                </a:cxn>
                <a:cxn ang="0">
                  <a:pos x="0" y="71"/>
                </a:cxn>
                <a:cxn ang="0">
                  <a:pos x="24" y="104"/>
                </a:cxn>
                <a:cxn ang="0">
                  <a:pos x="24" y="618"/>
                </a:cxn>
                <a:cxn ang="0">
                  <a:pos x="24" y="620"/>
                </a:cxn>
                <a:cxn ang="0">
                  <a:pos x="121" y="693"/>
                </a:cxn>
                <a:cxn ang="0">
                  <a:pos x="217" y="623"/>
                </a:cxn>
                <a:cxn ang="0">
                  <a:pos x="218" y="618"/>
                </a:cxn>
                <a:cxn ang="0">
                  <a:pos x="218" y="104"/>
                </a:cxn>
                <a:cxn ang="0">
                  <a:pos x="242" y="71"/>
                </a:cxn>
                <a:cxn ang="0">
                  <a:pos x="242" y="34"/>
                </a:cxn>
                <a:cxn ang="0">
                  <a:pos x="208" y="0"/>
                </a:cxn>
                <a:cxn ang="0">
                  <a:pos x="208" y="59"/>
                </a:cxn>
                <a:cxn ang="0">
                  <a:pos x="196" y="70"/>
                </a:cxn>
                <a:cxn ang="0">
                  <a:pos x="195" y="70"/>
                </a:cxn>
                <a:cxn ang="0">
                  <a:pos x="184" y="82"/>
                </a:cxn>
                <a:cxn ang="0">
                  <a:pos x="184" y="618"/>
                </a:cxn>
                <a:cxn ang="0">
                  <a:pos x="121" y="659"/>
                </a:cxn>
                <a:cxn ang="0">
                  <a:pos x="59" y="618"/>
                </a:cxn>
                <a:cxn ang="0">
                  <a:pos x="59" y="82"/>
                </a:cxn>
                <a:cxn ang="0">
                  <a:pos x="47" y="70"/>
                </a:cxn>
                <a:cxn ang="0">
                  <a:pos x="46" y="70"/>
                </a:cxn>
                <a:cxn ang="0">
                  <a:pos x="35" y="59"/>
                </a:cxn>
                <a:cxn ang="0">
                  <a:pos x="35" y="46"/>
                </a:cxn>
                <a:cxn ang="0">
                  <a:pos x="46" y="34"/>
                </a:cxn>
                <a:cxn ang="0">
                  <a:pos x="196" y="34"/>
                </a:cxn>
                <a:cxn ang="0">
                  <a:pos x="208" y="46"/>
                </a:cxn>
                <a:cxn ang="0">
                  <a:pos x="208" y="59"/>
                </a:cxn>
                <a:cxn ang="0">
                  <a:pos x="208" y="59"/>
                </a:cxn>
                <a:cxn ang="0">
                  <a:pos x="208" y="59"/>
                </a:cxn>
              </a:cxnLst>
              <a:rect l="0" t="0" r="r" b="b"/>
              <a:pathLst>
                <a:path w="242" h="693">
                  <a:moveTo>
                    <a:pt x="208" y="0"/>
                  </a:moveTo>
                  <a:cubicBezTo>
                    <a:pt x="34" y="0"/>
                    <a:pt x="34" y="0"/>
                    <a:pt x="34" y="0"/>
                  </a:cubicBezTo>
                  <a:cubicBezTo>
                    <a:pt x="15" y="0"/>
                    <a:pt x="0" y="15"/>
                    <a:pt x="0" y="34"/>
                  </a:cubicBezTo>
                  <a:cubicBezTo>
                    <a:pt x="0" y="71"/>
                    <a:pt x="0" y="71"/>
                    <a:pt x="0" y="71"/>
                  </a:cubicBezTo>
                  <a:cubicBezTo>
                    <a:pt x="0" y="86"/>
                    <a:pt x="10" y="100"/>
                    <a:pt x="24" y="104"/>
                  </a:cubicBezTo>
                  <a:cubicBezTo>
                    <a:pt x="24" y="618"/>
                    <a:pt x="24" y="618"/>
                    <a:pt x="24" y="618"/>
                  </a:cubicBezTo>
                  <a:cubicBezTo>
                    <a:pt x="24" y="619"/>
                    <a:pt x="24" y="619"/>
                    <a:pt x="24" y="620"/>
                  </a:cubicBezTo>
                  <a:cubicBezTo>
                    <a:pt x="26" y="645"/>
                    <a:pt x="48" y="693"/>
                    <a:pt x="121" y="693"/>
                  </a:cubicBezTo>
                  <a:cubicBezTo>
                    <a:pt x="188" y="693"/>
                    <a:pt x="213" y="647"/>
                    <a:pt x="217" y="623"/>
                  </a:cubicBezTo>
                  <a:cubicBezTo>
                    <a:pt x="217" y="622"/>
                    <a:pt x="218" y="620"/>
                    <a:pt x="218" y="618"/>
                  </a:cubicBezTo>
                  <a:cubicBezTo>
                    <a:pt x="218" y="104"/>
                    <a:pt x="218" y="104"/>
                    <a:pt x="218" y="104"/>
                  </a:cubicBezTo>
                  <a:cubicBezTo>
                    <a:pt x="231" y="100"/>
                    <a:pt x="242" y="86"/>
                    <a:pt x="242" y="71"/>
                  </a:cubicBezTo>
                  <a:cubicBezTo>
                    <a:pt x="242" y="34"/>
                    <a:pt x="242" y="34"/>
                    <a:pt x="242" y="34"/>
                  </a:cubicBezTo>
                  <a:cubicBezTo>
                    <a:pt x="242" y="15"/>
                    <a:pt x="227" y="0"/>
                    <a:pt x="208" y="0"/>
                  </a:cubicBezTo>
                  <a:close/>
                  <a:moveTo>
                    <a:pt x="208" y="59"/>
                  </a:moveTo>
                  <a:cubicBezTo>
                    <a:pt x="208" y="65"/>
                    <a:pt x="202" y="70"/>
                    <a:pt x="196" y="70"/>
                  </a:cubicBezTo>
                  <a:cubicBezTo>
                    <a:pt x="195" y="70"/>
                    <a:pt x="195" y="70"/>
                    <a:pt x="195" y="70"/>
                  </a:cubicBezTo>
                  <a:cubicBezTo>
                    <a:pt x="189" y="70"/>
                    <a:pt x="184" y="76"/>
                    <a:pt x="184" y="82"/>
                  </a:cubicBezTo>
                  <a:cubicBezTo>
                    <a:pt x="184" y="618"/>
                    <a:pt x="184" y="618"/>
                    <a:pt x="184" y="618"/>
                  </a:cubicBezTo>
                  <a:cubicBezTo>
                    <a:pt x="184" y="618"/>
                    <a:pt x="177" y="659"/>
                    <a:pt x="121" y="659"/>
                  </a:cubicBezTo>
                  <a:cubicBezTo>
                    <a:pt x="61" y="659"/>
                    <a:pt x="59" y="618"/>
                    <a:pt x="59" y="618"/>
                  </a:cubicBezTo>
                  <a:cubicBezTo>
                    <a:pt x="59" y="82"/>
                    <a:pt x="59" y="82"/>
                    <a:pt x="59" y="82"/>
                  </a:cubicBezTo>
                  <a:cubicBezTo>
                    <a:pt x="59" y="76"/>
                    <a:pt x="53" y="70"/>
                    <a:pt x="47" y="70"/>
                  </a:cubicBezTo>
                  <a:cubicBezTo>
                    <a:pt x="46" y="70"/>
                    <a:pt x="46" y="70"/>
                    <a:pt x="46" y="70"/>
                  </a:cubicBezTo>
                  <a:cubicBezTo>
                    <a:pt x="40" y="70"/>
                    <a:pt x="35" y="65"/>
                    <a:pt x="35" y="59"/>
                  </a:cubicBezTo>
                  <a:cubicBezTo>
                    <a:pt x="35" y="46"/>
                    <a:pt x="35" y="46"/>
                    <a:pt x="35" y="46"/>
                  </a:cubicBezTo>
                  <a:cubicBezTo>
                    <a:pt x="35" y="39"/>
                    <a:pt x="40" y="34"/>
                    <a:pt x="46" y="34"/>
                  </a:cubicBezTo>
                  <a:cubicBezTo>
                    <a:pt x="196" y="34"/>
                    <a:pt x="196" y="34"/>
                    <a:pt x="196" y="34"/>
                  </a:cubicBezTo>
                  <a:cubicBezTo>
                    <a:pt x="202" y="34"/>
                    <a:pt x="208" y="39"/>
                    <a:pt x="208" y="46"/>
                  </a:cubicBezTo>
                  <a:lnTo>
                    <a:pt x="208" y="59"/>
                  </a:lnTo>
                  <a:close/>
                  <a:moveTo>
                    <a:pt x="208" y="59"/>
                  </a:moveTo>
                  <a:cubicBezTo>
                    <a:pt x="208" y="59"/>
                    <a:pt x="208" y="59"/>
                    <a:pt x="208" y="59"/>
                  </a:cubicBezTo>
                </a:path>
              </a:pathLst>
            </a:custGeom>
            <a:solidFill>
              <a:schemeClr val="accent1"/>
            </a:solidFill>
            <a:ln w="9525">
              <a:noFill/>
              <a:round/>
            </a:ln>
          </p:spPr>
          <p:txBody>
            <a:bodyPr vert="horz" wrap="square" lIns="99229" tIns="49615" rIns="99229" bIns="49615" numCol="1" anchor="t" anchorCtr="0" compatLnSpc="1"/>
            <a:lstStyle/>
            <a:p>
              <a:pPr>
                <a:lnSpc>
                  <a:spcPct val="120000"/>
                </a:lnSpc>
              </a:pPr>
              <a:endParaRPr lang="en-US" sz="2400">
                <a:latin typeface="Arial" panose="020B0604020202020204" pitchFamily="34" charset="0"/>
                <a:ea typeface="微软雅黑" panose="020B0503020204020204" charset="-122"/>
                <a:cs typeface="+mn-ea"/>
                <a:sym typeface="Arial" panose="020B0604020202020204" pitchFamily="34" charset="0"/>
              </a:endParaRPr>
            </a:p>
          </p:txBody>
        </p:sp>
        <p:sp>
          <p:nvSpPr>
            <p:cNvPr id="25" name="Freeform 14"/>
            <p:cNvSpPr>
              <a:spLocks noEditPoints="1"/>
            </p:cNvSpPr>
            <p:nvPr/>
          </p:nvSpPr>
          <p:spPr bwMode="auto">
            <a:xfrm>
              <a:off x="867932" y="3772205"/>
              <a:ext cx="237229" cy="386050"/>
            </a:xfrm>
            <a:custGeom>
              <a:avLst/>
              <a:gdLst/>
              <a:ahLst/>
              <a:cxnLst>
                <a:cxn ang="0">
                  <a:pos x="0" y="108"/>
                </a:cxn>
                <a:cxn ang="0">
                  <a:pos x="44" y="141"/>
                </a:cxn>
                <a:cxn ang="0">
                  <a:pos x="87" y="108"/>
                </a:cxn>
                <a:cxn ang="0">
                  <a:pos x="87" y="0"/>
                </a:cxn>
                <a:cxn ang="0">
                  <a:pos x="0" y="0"/>
                </a:cxn>
                <a:cxn ang="0">
                  <a:pos x="0" y="108"/>
                </a:cxn>
                <a:cxn ang="0">
                  <a:pos x="0" y="108"/>
                </a:cxn>
                <a:cxn ang="0">
                  <a:pos x="0" y="108"/>
                </a:cxn>
              </a:cxnLst>
              <a:rect l="0" t="0" r="r" b="b"/>
              <a:pathLst>
                <a:path w="87" h="141">
                  <a:moveTo>
                    <a:pt x="0" y="108"/>
                  </a:moveTo>
                  <a:cubicBezTo>
                    <a:pt x="0" y="108"/>
                    <a:pt x="2" y="141"/>
                    <a:pt x="44" y="141"/>
                  </a:cubicBezTo>
                  <a:cubicBezTo>
                    <a:pt x="83" y="141"/>
                    <a:pt x="87" y="108"/>
                    <a:pt x="87" y="108"/>
                  </a:cubicBezTo>
                  <a:cubicBezTo>
                    <a:pt x="87" y="0"/>
                    <a:pt x="87" y="0"/>
                    <a:pt x="87" y="0"/>
                  </a:cubicBezTo>
                  <a:cubicBezTo>
                    <a:pt x="0" y="0"/>
                    <a:pt x="0" y="0"/>
                    <a:pt x="0" y="0"/>
                  </a:cubicBezTo>
                  <a:lnTo>
                    <a:pt x="0" y="108"/>
                  </a:lnTo>
                  <a:close/>
                  <a:moveTo>
                    <a:pt x="0" y="108"/>
                  </a:moveTo>
                  <a:cubicBezTo>
                    <a:pt x="0" y="108"/>
                    <a:pt x="0" y="108"/>
                    <a:pt x="0" y="108"/>
                  </a:cubicBezTo>
                </a:path>
              </a:pathLst>
            </a:custGeom>
            <a:solidFill>
              <a:schemeClr val="accent1"/>
            </a:solidFill>
            <a:ln w="9525">
              <a:noFill/>
              <a:round/>
            </a:ln>
          </p:spPr>
          <p:txBody>
            <a:bodyPr vert="horz" wrap="square" lIns="99229" tIns="49615" rIns="99229" bIns="49615" numCol="1" anchor="t" anchorCtr="0" compatLnSpc="1"/>
            <a:lstStyle/>
            <a:p>
              <a:pPr>
                <a:lnSpc>
                  <a:spcPct val="120000"/>
                </a:lnSpc>
              </a:pPr>
              <a:endParaRPr lang="en-US" sz="2400">
                <a:latin typeface="Arial" panose="020B0604020202020204" pitchFamily="34" charset="0"/>
                <a:ea typeface="微软雅黑" panose="020B0503020204020204" charset="-122"/>
                <a:cs typeface="+mn-ea"/>
                <a:sym typeface="Arial" panose="020B0604020202020204" pitchFamily="34" charset="0"/>
              </a:endParaRPr>
            </a:p>
          </p:txBody>
        </p:sp>
      </p:grpSp>
      <p:sp>
        <p:nvSpPr>
          <p:cNvPr id="26" name="TextBox 25"/>
          <p:cNvSpPr txBox="1"/>
          <p:nvPr/>
        </p:nvSpPr>
        <p:spPr>
          <a:xfrm>
            <a:off x="1338453" y="2091116"/>
            <a:ext cx="3540483" cy="3323987"/>
          </a:xfrm>
          <a:prstGeom prst="rect">
            <a:avLst/>
          </a:prstGeom>
          <a:noFill/>
        </p:spPr>
        <p:txBody>
          <a:bodyPr wrap="square" lIns="0" tIns="0" rIns="0" bIns="0" rtlCol="0" anchor="t">
            <a:spAutoFit/>
          </a:bodyPr>
          <a:lstStyle/>
          <a:p>
            <a:pPr>
              <a:lnSpc>
                <a:spcPct val="150000"/>
              </a:lnSpc>
            </a:pPr>
            <a:r>
              <a:rPr kumimoji="1" lang="zh-CN" altLang="en-US" sz="2400" b="1" spc="300" dirty="0" smtClean="0">
                <a:solidFill>
                  <a:srgbClr val="777777"/>
                </a:solidFill>
              </a:rPr>
              <a:t>生活环境、</a:t>
            </a:r>
            <a:r>
              <a:rPr lang="zh-CN" altLang="en-US" sz="2400" b="1" spc="300" dirty="0">
                <a:solidFill>
                  <a:srgbClr val="777777"/>
                </a:solidFill>
              </a:rPr>
              <a:t>生活</a:t>
            </a:r>
            <a:r>
              <a:rPr lang="zh-CN" altLang="en-US" sz="2400" b="1" spc="300" dirty="0" smtClean="0">
                <a:solidFill>
                  <a:srgbClr val="777777"/>
                </a:solidFill>
              </a:rPr>
              <a:t>方式、饮食结构，</a:t>
            </a:r>
            <a:r>
              <a:rPr kumimoji="1" lang="zh-CN" altLang="en-US" sz="2400" b="1" spc="300" dirty="0">
                <a:solidFill>
                  <a:srgbClr val="777777"/>
                </a:solidFill>
              </a:rPr>
              <a:t>个人的先天</a:t>
            </a:r>
            <a:r>
              <a:rPr kumimoji="1" lang="zh-CN" altLang="en-US" sz="2400" b="1" spc="300" dirty="0" smtClean="0">
                <a:solidFill>
                  <a:srgbClr val="777777"/>
                </a:solidFill>
              </a:rPr>
              <a:t>条件，</a:t>
            </a:r>
            <a:r>
              <a:rPr lang="zh-CN" altLang="en-US" sz="2400" b="1" spc="300" dirty="0" smtClean="0">
                <a:solidFill>
                  <a:srgbClr val="777777"/>
                </a:solidFill>
              </a:rPr>
              <a:t>都</a:t>
            </a:r>
            <a:r>
              <a:rPr lang="zh-CN" altLang="en-US" sz="2400" b="1" spc="300" dirty="0">
                <a:solidFill>
                  <a:srgbClr val="777777"/>
                </a:solidFill>
              </a:rPr>
              <a:t>会影响肠道菌群的生态平衡</a:t>
            </a:r>
            <a:r>
              <a:rPr lang="zh-CN" altLang="en-US" sz="2400" b="1" spc="300" smtClean="0">
                <a:solidFill>
                  <a:srgbClr val="777777"/>
                </a:solidFill>
              </a:rPr>
              <a:t>，引发多种症状，是疾病</a:t>
            </a:r>
            <a:r>
              <a:rPr lang="zh-CN" altLang="en-US" sz="2400" b="1" spc="300" dirty="0" smtClean="0">
                <a:solidFill>
                  <a:srgbClr val="777777"/>
                </a:solidFill>
              </a:rPr>
              <a:t>发生发展</a:t>
            </a:r>
            <a:r>
              <a:rPr lang="zh-CN" altLang="en-US" sz="2400" b="1" spc="300" smtClean="0">
                <a:solidFill>
                  <a:srgbClr val="777777"/>
                </a:solidFill>
              </a:rPr>
              <a:t>的主要因素！</a:t>
            </a:r>
            <a:endParaRPr kumimoji="1" lang="en-US" altLang="zh-CN" sz="2400" b="1" spc="300" dirty="0"/>
          </a:p>
        </p:txBody>
      </p:sp>
      <p:grpSp>
        <p:nvGrpSpPr>
          <p:cNvPr id="66" name="Group 63"/>
          <p:cNvGrpSpPr/>
          <p:nvPr/>
        </p:nvGrpSpPr>
        <p:grpSpPr>
          <a:xfrm>
            <a:off x="6460540" y="3395944"/>
            <a:ext cx="437645" cy="473530"/>
            <a:chOff x="758036" y="1904963"/>
            <a:chExt cx="403290" cy="436359"/>
          </a:xfrm>
          <a:solidFill>
            <a:schemeClr val="accent1"/>
          </a:solidFill>
        </p:grpSpPr>
        <p:sp>
          <p:nvSpPr>
            <p:cNvPr id="67" name="Oval 60"/>
            <p:cNvSpPr/>
            <p:nvPr/>
          </p:nvSpPr>
          <p:spPr>
            <a:xfrm>
              <a:off x="758036" y="1985478"/>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68" name="Oval 61"/>
            <p:cNvSpPr>
              <a:spLocks noChangeAspect="1"/>
            </p:cNvSpPr>
            <p:nvPr/>
          </p:nvSpPr>
          <p:spPr>
            <a:xfrm>
              <a:off x="995265" y="2222707"/>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69" name="Oval 62"/>
            <p:cNvSpPr>
              <a:spLocks noChangeAspect="1"/>
            </p:cNvSpPr>
            <p:nvPr/>
          </p:nvSpPr>
          <p:spPr>
            <a:xfrm>
              <a:off x="105457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70" name="Group 64"/>
          <p:cNvGrpSpPr/>
          <p:nvPr/>
        </p:nvGrpSpPr>
        <p:grpSpPr>
          <a:xfrm>
            <a:off x="8227821" y="3331583"/>
            <a:ext cx="402225" cy="537891"/>
            <a:chOff x="802535" y="1904963"/>
            <a:chExt cx="370651" cy="495666"/>
          </a:xfrm>
          <a:solidFill>
            <a:schemeClr val="accent2"/>
          </a:solidFill>
        </p:grpSpPr>
        <p:sp>
          <p:nvSpPr>
            <p:cNvPr id="71" name="Oval 65"/>
            <p:cNvSpPr/>
            <p:nvPr/>
          </p:nvSpPr>
          <p:spPr>
            <a:xfrm>
              <a:off x="935957" y="2063300"/>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72" name="Oval 66"/>
            <p:cNvSpPr>
              <a:spLocks noChangeAspect="1"/>
            </p:cNvSpPr>
            <p:nvPr/>
          </p:nvSpPr>
          <p:spPr>
            <a:xfrm>
              <a:off x="802535" y="2282014"/>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73" name="Oval 67"/>
            <p:cNvSpPr>
              <a:spLocks noChangeAspect="1"/>
            </p:cNvSpPr>
            <p:nvPr/>
          </p:nvSpPr>
          <p:spPr>
            <a:xfrm>
              <a:off x="105457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82" name="Group 76"/>
          <p:cNvGrpSpPr/>
          <p:nvPr/>
        </p:nvGrpSpPr>
        <p:grpSpPr>
          <a:xfrm>
            <a:off x="10320096" y="3285579"/>
            <a:ext cx="401599" cy="473530"/>
            <a:chOff x="810732" y="1904963"/>
            <a:chExt cx="370074" cy="436359"/>
          </a:xfrm>
          <a:solidFill>
            <a:schemeClr val="accent6"/>
          </a:solidFill>
        </p:grpSpPr>
        <p:sp>
          <p:nvSpPr>
            <p:cNvPr id="83" name="Oval 77"/>
            <p:cNvSpPr/>
            <p:nvPr/>
          </p:nvSpPr>
          <p:spPr>
            <a:xfrm>
              <a:off x="943577" y="1961925"/>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84" name="Oval 78"/>
            <p:cNvSpPr>
              <a:spLocks noChangeAspect="1"/>
            </p:cNvSpPr>
            <p:nvPr/>
          </p:nvSpPr>
          <p:spPr>
            <a:xfrm>
              <a:off x="995265" y="2222707"/>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sp>
          <p:nvSpPr>
            <p:cNvPr id="85" name="Oval 79"/>
            <p:cNvSpPr>
              <a:spLocks noChangeAspect="1"/>
            </p:cNvSpPr>
            <p:nvPr/>
          </p:nvSpPr>
          <p:spPr>
            <a:xfrm>
              <a:off x="81073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dirty="0">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86" name="Group 110"/>
          <p:cNvGrpSpPr/>
          <p:nvPr/>
        </p:nvGrpSpPr>
        <p:grpSpPr>
          <a:xfrm>
            <a:off x="5923367" y="1655015"/>
            <a:ext cx="1846659" cy="1603776"/>
            <a:chOff x="694284" y="1356736"/>
            <a:chExt cx="697418" cy="685108"/>
          </a:xfrm>
        </p:grpSpPr>
        <p:sp>
          <p:nvSpPr>
            <p:cNvPr id="87" name="TextBox 86"/>
            <p:cNvSpPr txBox="1"/>
            <p:nvPr/>
          </p:nvSpPr>
          <p:spPr>
            <a:xfrm>
              <a:off x="694284" y="1356736"/>
              <a:ext cx="697418" cy="240823"/>
            </a:xfrm>
            <a:prstGeom prst="rect">
              <a:avLst/>
            </a:prstGeom>
            <a:noFill/>
          </p:spPr>
          <p:txBody>
            <a:bodyPr wrap="none" lIns="0" tIns="0" rIns="0" bIns="0" rtlCol="0" anchor="t">
              <a:spAutoFit/>
            </a:bodyPr>
            <a:lstStyle/>
            <a:p>
              <a:pPr>
                <a:lnSpc>
                  <a:spcPct val="120000"/>
                </a:lnSpc>
              </a:pPr>
              <a:r>
                <a:rPr kumimoji="1" lang="zh-CN" altLang="en-US" sz="1600" dirty="0"/>
                <a:t>不安全的食品添加剂</a:t>
              </a:r>
              <a:endParaRPr kumimoji="1" lang="en-US" altLang="zh-CN" sz="1600" dirty="0"/>
            </a:p>
            <a:p>
              <a:pPr>
                <a:lnSpc>
                  <a:spcPct val="120000"/>
                </a:lnSpc>
              </a:pPr>
              <a:endParaRPr lang="en-US" sz="16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88" name="Group 105"/>
            <p:cNvGrpSpPr/>
            <p:nvPr/>
          </p:nvGrpSpPr>
          <p:grpSpPr>
            <a:xfrm flipV="1">
              <a:off x="892176" y="1587716"/>
              <a:ext cx="169755" cy="454128"/>
              <a:chOff x="892176" y="1292374"/>
              <a:chExt cx="169755" cy="454128"/>
            </a:xfrm>
          </p:grpSpPr>
          <p:sp>
            <p:nvSpPr>
              <p:cNvPr id="89" name="Oval 81"/>
              <p:cNvSpPr>
                <a:spLocks noChangeAspect="1"/>
              </p:cNvSpPr>
              <p:nvPr/>
            </p:nvSpPr>
            <p:spPr>
              <a:xfrm>
                <a:off x="892176" y="1292374"/>
                <a:ext cx="169755" cy="164895"/>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90" name="Straight Connector 84"/>
              <p:cNvCxnSpPr/>
              <p:nvPr/>
            </p:nvCxnSpPr>
            <p:spPr>
              <a:xfrm>
                <a:off x="977054" y="1404404"/>
                <a:ext cx="0" cy="342098"/>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1" name="Group 114"/>
          <p:cNvGrpSpPr/>
          <p:nvPr/>
        </p:nvGrpSpPr>
        <p:grpSpPr>
          <a:xfrm>
            <a:off x="7746089" y="2026640"/>
            <a:ext cx="2051844" cy="1144658"/>
            <a:chOff x="948772" y="940875"/>
            <a:chExt cx="1890780" cy="1054805"/>
          </a:xfrm>
        </p:grpSpPr>
        <p:grpSp>
          <p:nvGrpSpPr>
            <p:cNvPr id="92" name="Group 106"/>
            <p:cNvGrpSpPr/>
            <p:nvPr/>
          </p:nvGrpSpPr>
          <p:grpSpPr>
            <a:xfrm flipV="1">
              <a:off x="1630646" y="1149563"/>
              <a:ext cx="200183" cy="846117"/>
              <a:chOff x="1630646" y="945882"/>
              <a:chExt cx="200183" cy="846117"/>
            </a:xfrm>
          </p:grpSpPr>
          <p:sp>
            <p:nvSpPr>
              <p:cNvPr id="94" name="Oval 86"/>
              <p:cNvSpPr>
                <a:spLocks noChangeAspect="1"/>
              </p:cNvSpPr>
              <p:nvPr/>
            </p:nvSpPr>
            <p:spPr>
              <a:xfrm>
                <a:off x="1630646" y="945882"/>
                <a:ext cx="200183" cy="19445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95" name="Straight Connector 88"/>
              <p:cNvCxnSpPr/>
              <p:nvPr/>
            </p:nvCxnSpPr>
            <p:spPr>
              <a:xfrm>
                <a:off x="1735384" y="1140334"/>
                <a:ext cx="0" cy="651665"/>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93" name="TextBox 92"/>
            <p:cNvSpPr txBox="1"/>
            <p:nvPr/>
          </p:nvSpPr>
          <p:spPr>
            <a:xfrm>
              <a:off x="948772" y="940875"/>
              <a:ext cx="1890780" cy="248815"/>
            </a:xfrm>
            <a:prstGeom prst="rect">
              <a:avLst/>
            </a:prstGeom>
            <a:noFill/>
          </p:spPr>
          <p:txBody>
            <a:bodyPr wrap="none" lIns="0" tIns="0" rIns="0" bIns="0" rtlCol="0" anchor="t">
              <a:spAutoFit/>
            </a:bodyPr>
            <a:lstStyle/>
            <a:p>
              <a:pPr>
                <a:lnSpc>
                  <a:spcPct val="120000"/>
                </a:lnSpc>
              </a:pPr>
              <a:r>
                <a:rPr kumimoji="1" lang="zh-CN" altLang="en-US" sz="1600" dirty="0"/>
                <a:t>农药残留、抗生素残留</a:t>
              </a:r>
              <a:endParaRPr lang="en-US" sz="16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06" name="Group 111"/>
          <p:cNvGrpSpPr/>
          <p:nvPr/>
        </p:nvGrpSpPr>
        <p:grpSpPr>
          <a:xfrm>
            <a:off x="9951473" y="2306926"/>
            <a:ext cx="1863889" cy="900630"/>
            <a:chOff x="3433338" y="1255824"/>
            <a:chExt cx="1717581" cy="829932"/>
          </a:xfrm>
        </p:grpSpPr>
        <p:sp>
          <p:nvSpPr>
            <p:cNvPr id="107" name="TextBox 106"/>
            <p:cNvSpPr txBox="1"/>
            <p:nvPr/>
          </p:nvSpPr>
          <p:spPr>
            <a:xfrm>
              <a:off x="3433338" y="1255824"/>
              <a:ext cx="1717581" cy="488590"/>
            </a:xfrm>
            <a:prstGeom prst="rect">
              <a:avLst/>
            </a:prstGeom>
            <a:noFill/>
          </p:spPr>
          <p:txBody>
            <a:bodyPr wrap="square" lIns="0" tIns="0" rIns="0" bIns="0" rtlCol="0" anchor="t">
              <a:spAutoFit/>
            </a:bodyPr>
            <a:lstStyle/>
            <a:p>
              <a:pPr>
                <a:lnSpc>
                  <a:spcPct val="120000"/>
                </a:lnSpc>
              </a:pPr>
              <a:r>
                <a:rPr kumimoji="1" lang="zh-CN" altLang="en-US" sz="1600" dirty="0"/>
                <a:t>工业化的食品</a:t>
              </a:r>
              <a:endParaRPr kumimoji="1" lang="en-US" altLang="zh-CN" sz="1600" dirty="0"/>
            </a:p>
            <a:p>
              <a:pPr>
                <a:lnSpc>
                  <a:spcPct val="120000"/>
                </a:lnSpc>
              </a:pP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nvGrpSpPr>
            <p:cNvPr id="108" name="Group 109"/>
            <p:cNvGrpSpPr/>
            <p:nvPr/>
          </p:nvGrpSpPr>
          <p:grpSpPr>
            <a:xfrm flipV="1">
              <a:off x="3877719" y="1549206"/>
              <a:ext cx="200183" cy="536550"/>
              <a:chOff x="3877719" y="1154210"/>
              <a:chExt cx="200183" cy="536550"/>
            </a:xfrm>
          </p:grpSpPr>
          <p:sp>
            <p:nvSpPr>
              <p:cNvPr id="109" name="Oval 101"/>
              <p:cNvSpPr>
                <a:spLocks noChangeAspect="1"/>
              </p:cNvSpPr>
              <p:nvPr/>
            </p:nvSpPr>
            <p:spPr>
              <a:xfrm>
                <a:off x="3877719" y="1154210"/>
                <a:ext cx="200183" cy="194452"/>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110" name="Straight Connector 104"/>
              <p:cNvCxnSpPr/>
              <p:nvPr/>
            </p:nvCxnSpPr>
            <p:spPr>
              <a:xfrm>
                <a:off x="3977810" y="1348662"/>
                <a:ext cx="0" cy="342098"/>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111" name="Picture 110">
            <a:extLst>
              <a:ext uri="{FF2B5EF4-FFF2-40B4-BE49-F238E27FC236}">
                <a16:creationId xmlns:a16="http://schemas.microsoft.com/office/drawing/2014/main" xmlns="" id="{89214AD5-EC96-4026-9C99-AB1D30DF3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114" name="Oval 101">
            <a:extLst>
              <a:ext uri="{FF2B5EF4-FFF2-40B4-BE49-F238E27FC236}">
                <a16:creationId xmlns:a16="http://schemas.microsoft.com/office/drawing/2014/main" xmlns="" id="{0F9BD35E-3A3A-471E-97EC-BB97C06389A3}"/>
              </a:ext>
            </a:extLst>
          </p:cNvPr>
          <p:cNvSpPr>
            <a:spLocks noChangeAspect="1"/>
          </p:cNvSpPr>
          <p:nvPr/>
        </p:nvSpPr>
        <p:spPr>
          <a:xfrm flipH="1">
            <a:off x="924263" y="2224813"/>
            <a:ext cx="301818" cy="293177"/>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400" dirty="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BF76CBC1-8605-4B02-8F7E-0E15EF5DF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635" y="2793905"/>
            <a:ext cx="4882381" cy="2658967"/>
          </a:xfrm>
          <a:prstGeom prst="rect">
            <a:avLst/>
          </a:prstGeom>
        </p:spPr>
      </p:pic>
      <p:pic>
        <p:nvPicPr>
          <p:cNvPr id="22" name="Picture 21">
            <a:extLst>
              <a:ext uri="{FF2B5EF4-FFF2-40B4-BE49-F238E27FC236}">
                <a16:creationId xmlns:a16="http://schemas.microsoft.com/office/drawing/2014/main" xmlns="" id="{07DD0172-6AB3-4038-922B-05386A9D8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5" y="2793907"/>
            <a:ext cx="4511489" cy="2665982"/>
          </a:xfrm>
          <a:prstGeom prst="rect">
            <a:avLst/>
          </a:prstGeom>
        </p:spPr>
      </p:pic>
      <p:grpSp>
        <p:nvGrpSpPr>
          <p:cNvPr id="4" name="组合 33">
            <a:extLst>
              <a:ext uri="{FF2B5EF4-FFF2-40B4-BE49-F238E27FC236}">
                <a16:creationId xmlns:a16="http://schemas.microsoft.com/office/drawing/2014/main" xmlns="" id="{B2F237BE-FC0A-4E71-9BA2-5841E5C138BB}"/>
              </a:ext>
            </a:extLst>
          </p:cNvPr>
          <p:cNvGrpSpPr/>
          <p:nvPr/>
        </p:nvGrpSpPr>
        <p:grpSpPr>
          <a:xfrm>
            <a:off x="232129" y="205777"/>
            <a:ext cx="527931" cy="528122"/>
            <a:chOff x="406574" y="236732"/>
            <a:chExt cx="612048" cy="593261"/>
          </a:xfrm>
        </p:grpSpPr>
        <p:sp>
          <p:nvSpPr>
            <p:cNvPr id="5" name="矩形 34">
              <a:extLst>
                <a:ext uri="{FF2B5EF4-FFF2-40B4-BE49-F238E27FC236}">
                  <a16:creationId xmlns:a16="http://schemas.microsoft.com/office/drawing/2014/main" xmlns="" id="{0C7E353B-59CD-4B5E-9857-47160769ABE9}"/>
                </a:ext>
              </a:extLst>
            </p:cNvPr>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5">
              <a:extLst>
                <a:ext uri="{FF2B5EF4-FFF2-40B4-BE49-F238E27FC236}">
                  <a16:creationId xmlns:a16="http://schemas.microsoft.com/office/drawing/2014/main" xmlns="" id="{20CD33AF-08C9-4AF6-A05D-DF6115B7CA88}"/>
                </a:ext>
              </a:extLst>
            </p:cNvPr>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32">
            <a:extLst>
              <a:ext uri="{FF2B5EF4-FFF2-40B4-BE49-F238E27FC236}">
                <a16:creationId xmlns:a16="http://schemas.microsoft.com/office/drawing/2014/main" xmlns="" id="{D642FF42-FBCB-4E58-A52E-DFBF394ED22B}"/>
              </a:ext>
            </a:extLst>
          </p:cNvPr>
          <p:cNvCxnSpPr/>
          <p:nvPr/>
        </p:nvCxnSpPr>
        <p:spPr>
          <a:xfrm flipV="1">
            <a:off x="810634" y="904843"/>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xmlns="" id="{5501E724-9E5F-4C56-84F8-C8F291451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11" name="Rectangle 10">
            <a:extLst>
              <a:ext uri="{FF2B5EF4-FFF2-40B4-BE49-F238E27FC236}">
                <a16:creationId xmlns:a16="http://schemas.microsoft.com/office/drawing/2014/main" xmlns="" id="{9E561B66-08AE-4C5D-B76F-F9CB129C0DC5}"/>
              </a:ext>
            </a:extLst>
          </p:cNvPr>
          <p:cNvSpPr/>
          <p:nvPr/>
        </p:nvSpPr>
        <p:spPr>
          <a:xfrm>
            <a:off x="4096618" y="2794804"/>
            <a:ext cx="4058336" cy="2665085"/>
          </a:xfrm>
          <a:prstGeom prst="rect">
            <a:avLst/>
          </a:prstGeom>
          <a:solidFill>
            <a:srgbClr val="317B9D"/>
          </a:solidFill>
          <a:ln w="12700" cap="flat" cmpd="sng" algn="ctr">
            <a:noFill/>
            <a:prstDash val="solid"/>
            <a:miter lim="800000"/>
          </a:ln>
          <a:effectLst/>
        </p:spPr>
        <p:txBody>
          <a:bodyPr lIns="91440" tIns="45720" rIns="91440" bIns="45720" rtlCol="0" anchor="ctr"/>
          <a:lstStyle/>
          <a:p>
            <a:endParaRPr kumimoji="1" lang="en-US" altLang="zh-CN" sz="2000" dirty="0">
              <a:solidFill>
                <a:schemeClr val="bg1"/>
              </a:solidFill>
            </a:endParaRPr>
          </a:p>
          <a:p>
            <a:endParaRPr kumimoji="1" lang="en-US" altLang="zh-CN" sz="2400" dirty="0"/>
          </a:p>
        </p:txBody>
      </p:sp>
      <p:sp>
        <p:nvSpPr>
          <p:cNvPr id="12" name="Isosceles Triangle 1">
            <a:extLst>
              <a:ext uri="{FF2B5EF4-FFF2-40B4-BE49-F238E27FC236}">
                <a16:creationId xmlns:a16="http://schemas.microsoft.com/office/drawing/2014/main" xmlns="" id="{8067F0B5-1B6E-4066-9FA8-8B085E55A3F5}"/>
              </a:ext>
            </a:extLst>
          </p:cNvPr>
          <p:cNvSpPr/>
          <p:nvPr/>
        </p:nvSpPr>
        <p:spPr>
          <a:xfrm rot="16200000">
            <a:off x="3519367" y="3880850"/>
            <a:ext cx="695929" cy="458572"/>
          </a:xfrm>
          <a:prstGeom prst="triangle">
            <a:avLst/>
          </a:prstGeom>
          <a:solidFill>
            <a:srgbClr val="317B9D"/>
          </a:solidFill>
          <a:ln w="12700" cap="flat" cmpd="sng" algn="ctr">
            <a:noFill/>
            <a:prstDash val="solid"/>
            <a:miter lim="800000"/>
          </a:ln>
          <a:effectLst/>
        </p:spPr>
        <p:txBody>
          <a:bodyPr lIns="91440" tIns="45720" rIns="91440" bIns="45720" rtlCol="0" anchor="ctr"/>
          <a:lstStyle/>
          <a:p>
            <a:pPr algn="ctr" defTabSz="1219170">
              <a:defRPr/>
            </a:pPr>
            <a:endParaRPr lang="id-ID" sz="2400" kern="0">
              <a:solidFill>
                <a:sysClr val="window" lastClr="FFFFFF"/>
              </a:solidFill>
              <a:latin typeface="Calibri"/>
            </a:endParaRPr>
          </a:p>
        </p:txBody>
      </p:sp>
      <p:sp>
        <p:nvSpPr>
          <p:cNvPr id="13" name="Isosceles Triangle 12">
            <a:extLst>
              <a:ext uri="{FF2B5EF4-FFF2-40B4-BE49-F238E27FC236}">
                <a16:creationId xmlns:a16="http://schemas.microsoft.com/office/drawing/2014/main" xmlns="" id="{DAC40BB8-F127-45B5-9E23-498277FD7AC0}"/>
              </a:ext>
            </a:extLst>
          </p:cNvPr>
          <p:cNvSpPr/>
          <p:nvPr/>
        </p:nvSpPr>
        <p:spPr>
          <a:xfrm rot="5400000" flipH="1">
            <a:off x="8030855" y="3855816"/>
            <a:ext cx="695929" cy="458572"/>
          </a:xfrm>
          <a:prstGeom prst="triangle">
            <a:avLst/>
          </a:prstGeom>
          <a:solidFill>
            <a:srgbClr val="317B9D"/>
          </a:solidFill>
          <a:ln w="12700" cap="flat" cmpd="sng" algn="ctr">
            <a:noFill/>
            <a:prstDash val="solid"/>
            <a:miter lim="800000"/>
          </a:ln>
          <a:effectLst/>
        </p:spPr>
        <p:txBody>
          <a:bodyPr lIns="91440" tIns="45720" rIns="91440" bIns="45720" rtlCol="0" anchor="ctr"/>
          <a:lstStyle/>
          <a:p>
            <a:pPr algn="ctr" defTabSz="1219170">
              <a:defRPr/>
            </a:pPr>
            <a:endParaRPr lang="id-ID" sz="2400" kern="0">
              <a:solidFill>
                <a:sysClr val="window" lastClr="FFFFFF"/>
              </a:solidFill>
              <a:latin typeface="Calibri"/>
            </a:endParaRPr>
          </a:p>
        </p:txBody>
      </p:sp>
      <p:sp>
        <p:nvSpPr>
          <p:cNvPr id="15" name="Rectangle 14">
            <a:extLst>
              <a:ext uri="{FF2B5EF4-FFF2-40B4-BE49-F238E27FC236}">
                <a16:creationId xmlns:a16="http://schemas.microsoft.com/office/drawing/2014/main" xmlns="" id="{BE66AC57-88FD-488D-BF60-FFAB0D72C19B}"/>
              </a:ext>
            </a:extLst>
          </p:cNvPr>
          <p:cNvSpPr/>
          <p:nvPr/>
        </p:nvSpPr>
        <p:spPr>
          <a:xfrm>
            <a:off x="1117936" y="245441"/>
            <a:ext cx="9841612" cy="538609"/>
          </a:xfrm>
          <a:prstGeom prst="rect">
            <a:avLst/>
          </a:prstGeom>
        </p:spPr>
        <p:txBody>
          <a:bodyPr wrap="square">
            <a:spAutoFit/>
          </a:bodyPr>
          <a:lstStyle/>
          <a:p>
            <a:r>
              <a:rPr kumimoji="1" lang="zh-CN" altLang="en-US" sz="2900" dirty="0">
                <a:solidFill>
                  <a:schemeClr val="tx1">
                    <a:lumMod val="65000"/>
                    <a:lumOff val="35000"/>
                  </a:schemeClr>
                </a:solidFill>
                <a:latin typeface="微软雅黑" panose="020B0503020204020204" charset="-122"/>
                <a:ea typeface="微软雅黑" panose="020B0503020204020204" charset="-122"/>
              </a:rPr>
              <a:t>肠道菌群生态失衡</a:t>
            </a:r>
            <a:r>
              <a:rPr kumimoji="1" lang="en-US" altLang="zh-CN" sz="2900" dirty="0">
                <a:solidFill>
                  <a:schemeClr val="tx1">
                    <a:lumMod val="65000"/>
                    <a:lumOff val="35000"/>
                  </a:schemeClr>
                </a:solidFill>
                <a:latin typeface="微软雅黑" panose="020B0503020204020204" charset="-122"/>
                <a:ea typeface="微软雅黑" panose="020B0503020204020204" charset="-122"/>
              </a:rPr>
              <a:t>·</a:t>
            </a:r>
            <a:r>
              <a:rPr kumimoji="1" lang="zh-CN" altLang="en-US" sz="2900" dirty="0">
                <a:solidFill>
                  <a:schemeClr val="tx1">
                    <a:lumMod val="65000"/>
                    <a:lumOff val="35000"/>
                  </a:schemeClr>
                </a:solidFill>
                <a:latin typeface="微软雅黑" panose="020B0503020204020204" charset="-122"/>
                <a:ea typeface="微软雅黑" panose="020B0503020204020204" charset="-122"/>
              </a:rPr>
              <a:t>引发排泄功能降低，脏器功能受损</a:t>
            </a:r>
            <a:endParaRPr kumimoji="1" lang="en-SG" altLang="en-US" sz="2900" dirty="0">
              <a:solidFill>
                <a:schemeClr val="tx1">
                  <a:lumMod val="65000"/>
                  <a:lumOff val="35000"/>
                </a:schemeClr>
              </a:solidFill>
              <a:latin typeface="微软雅黑" panose="020B0503020204020204" charset="-122"/>
              <a:ea typeface="微软雅黑" panose="020B0503020204020204" charset="-122"/>
            </a:endParaRPr>
          </a:p>
        </p:txBody>
      </p:sp>
      <p:sp>
        <p:nvSpPr>
          <p:cNvPr id="16" name="Rectangle 15">
            <a:extLst>
              <a:ext uri="{FF2B5EF4-FFF2-40B4-BE49-F238E27FC236}">
                <a16:creationId xmlns:a16="http://schemas.microsoft.com/office/drawing/2014/main" xmlns="" id="{F4ED8453-546C-4DEB-97E0-CCB4C5F0876F}"/>
              </a:ext>
            </a:extLst>
          </p:cNvPr>
          <p:cNvSpPr/>
          <p:nvPr/>
        </p:nvSpPr>
        <p:spPr>
          <a:xfrm>
            <a:off x="3454646" y="3604879"/>
            <a:ext cx="5153460" cy="1200329"/>
          </a:xfrm>
          <a:prstGeom prst="rect">
            <a:avLst/>
          </a:prstGeom>
        </p:spPr>
        <p:txBody>
          <a:bodyPr wrap="square">
            <a:spAutoFit/>
          </a:bodyPr>
          <a:lstStyle/>
          <a:p>
            <a:pPr algn="ctr">
              <a:lnSpc>
                <a:spcPct val="150000"/>
              </a:lnSpc>
            </a:pPr>
            <a:r>
              <a:rPr kumimoji="1" lang="zh-CN" altLang="en-US" sz="2400" b="1" dirty="0">
                <a:solidFill>
                  <a:schemeClr val="bg1"/>
                </a:solidFill>
              </a:rPr>
              <a:t>   肠道排泄粪便</a:t>
            </a:r>
            <a:r>
              <a:rPr kumimoji="1" lang="en-US" altLang="zh-CN" sz="2400" b="1" dirty="0">
                <a:solidFill>
                  <a:schemeClr val="bg1"/>
                </a:solidFill>
              </a:rPr>
              <a:t>-</a:t>
            </a:r>
            <a:r>
              <a:rPr kumimoji="1" lang="zh-CN" altLang="en-US" sz="2400" b="1" dirty="0">
                <a:solidFill>
                  <a:schemeClr val="bg1"/>
                </a:solidFill>
              </a:rPr>
              <a:t>肾脏排泄尿液</a:t>
            </a:r>
            <a:endParaRPr kumimoji="1" lang="en-US" altLang="zh-CN" sz="2400" b="1" dirty="0">
              <a:solidFill>
                <a:schemeClr val="bg1"/>
              </a:solidFill>
            </a:endParaRPr>
          </a:p>
          <a:p>
            <a:pPr algn="ctr">
              <a:lnSpc>
                <a:spcPct val="150000"/>
              </a:lnSpc>
            </a:pPr>
            <a:r>
              <a:rPr kumimoji="1" lang="zh-CN" altLang="en-US" sz="2400" b="1" dirty="0">
                <a:solidFill>
                  <a:schemeClr val="bg1"/>
                </a:solidFill>
              </a:rPr>
              <a:t>   肠道毒素多给肾脏带来压力</a:t>
            </a:r>
            <a:endParaRPr kumimoji="1" lang="en-US" altLang="zh-CN" sz="2400" b="1" dirty="0">
              <a:solidFill>
                <a:schemeClr val="bg1"/>
              </a:solidFill>
            </a:endParaRPr>
          </a:p>
        </p:txBody>
      </p:sp>
      <p:sp>
        <p:nvSpPr>
          <p:cNvPr id="2" name="矩形 1"/>
          <p:cNvSpPr/>
          <p:nvPr/>
        </p:nvSpPr>
        <p:spPr>
          <a:xfrm>
            <a:off x="1255398" y="1139396"/>
            <a:ext cx="6454011" cy="584775"/>
          </a:xfrm>
          <a:prstGeom prst="rect">
            <a:avLst/>
          </a:prstGeom>
        </p:spPr>
        <p:txBody>
          <a:bodyPr wrap="none">
            <a:spAutoFit/>
          </a:bodyPr>
          <a:lstStyle/>
          <a:p>
            <a:r>
              <a:rPr kumimoji="1" lang="zh-CN" altLang="en-US" sz="2000" dirty="0">
                <a:solidFill>
                  <a:schemeClr val="accent1">
                    <a:lumMod val="50000"/>
                  </a:schemeClr>
                </a:solidFill>
              </a:rPr>
              <a:t>人类一生要吃掉</a:t>
            </a:r>
            <a:r>
              <a:rPr kumimoji="1" lang="en-US" altLang="zh-CN" sz="2000" dirty="0">
                <a:solidFill>
                  <a:schemeClr val="accent1">
                    <a:lumMod val="50000"/>
                  </a:schemeClr>
                </a:solidFill>
              </a:rPr>
              <a:t>60</a:t>
            </a:r>
            <a:r>
              <a:rPr kumimoji="1" lang="zh-CN" altLang="en-US" sz="2000" dirty="0">
                <a:solidFill>
                  <a:schemeClr val="accent1">
                    <a:lumMod val="50000"/>
                  </a:schemeClr>
                </a:solidFill>
              </a:rPr>
              <a:t>吨左右食物，提供了</a:t>
            </a:r>
            <a:r>
              <a:rPr kumimoji="1" lang="en-US" altLang="zh-CN" sz="3200" dirty="0">
                <a:solidFill>
                  <a:srgbClr val="C00000"/>
                </a:solidFill>
              </a:rPr>
              <a:t>99%</a:t>
            </a:r>
            <a:r>
              <a:rPr kumimoji="1" lang="zh-CN" altLang="en-US" sz="2000" dirty="0">
                <a:solidFill>
                  <a:schemeClr val="accent1">
                    <a:lumMod val="50000"/>
                  </a:schemeClr>
                </a:solidFill>
              </a:rPr>
              <a:t>的营养 </a:t>
            </a:r>
            <a:endParaRPr kumimoji="1" lang="en-US" altLang="zh-CN" sz="2000" dirty="0">
              <a:solidFill>
                <a:srgbClr val="C00000"/>
              </a:solidFill>
            </a:endParaRPr>
          </a:p>
        </p:txBody>
      </p:sp>
      <p:sp>
        <p:nvSpPr>
          <p:cNvPr id="3" name="矩形 2"/>
          <p:cNvSpPr/>
          <p:nvPr/>
        </p:nvSpPr>
        <p:spPr>
          <a:xfrm>
            <a:off x="2397211" y="1544325"/>
            <a:ext cx="8324781" cy="892552"/>
          </a:xfrm>
          <a:prstGeom prst="rect">
            <a:avLst/>
          </a:prstGeom>
        </p:spPr>
        <p:txBody>
          <a:bodyPr wrap="square">
            <a:spAutoFit/>
          </a:bodyPr>
          <a:lstStyle/>
          <a:p>
            <a:endParaRPr kumimoji="1" lang="en-US" altLang="zh-CN" sz="2000" dirty="0">
              <a:solidFill>
                <a:schemeClr val="accent1">
                  <a:lumMod val="50000"/>
                </a:schemeClr>
              </a:solidFill>
            </a:endParaRPr>
          </a:p>
          <a:p>
            <a:r>
              <a:rPr kumimoji="1" lang="zh-CN" altLang="en-US" sz="2000" dirty="0">
                <a:solidFill>
                  <a:schemeClr val="accent1">
                    <a:lumMod val="50000"/>
                  </a:schemeClr>
                </a:solidFill>
              </a:rPr>
              <a:t>          </a:t>
            </a:r>
            <a:r>
              <a:rPr kumimoji="1" lang="zh-CN" altLang="en-US" sz="2000" dirty="0" smtClean="0">
                <a:solidFill>
                  <a:schemeClr val="accent1">
                    <a:lumMod val="50000"/>
                  </a:schemeClr>
                </a:solidFill>
              </a:rPr>
              <a:t>人类一生要</a:t>
            </a:r>
            <a:r>
              <a:rPr kumimoji="1" lang="zh-CN" altLang="en-US" sz="2000" dirty="0">
                <a:solidFill>
                  <a:schemeClr val="accent1">
                    <a:lumMod val="50000"/>
                  </a:schemeClr>
                </a:solidFill>
              </a:rPr>
              <a:t>排泄</a:t>
            </a:r>
            <a:r>
              <a:rPr kumimoji="1" lang="en-US" altLang="zh-CN" sz="2000" dirty="0">
                <a:solidFill>
                  <a:schemeClr val="accent1">
                    <a:lumMod val="50000"/>
                  </a:schemeClr>
                </a:solidFill>
              </a:rPr>
              <a:t>10</a:t>
            </a:r>
            <a:r>
              <a:rPr kumimoji="1" lang="zh-CN" altLang="en-US" sz="2000" dirty="0">
                <a:solidFill>
                  <a:schemeClr val="accent1">
                    <a:lumMod val="50000"/>
                  </a:schemeClr>
                </a:solidFill>
              </a:rPr>
              <a:t>吨左右大便、尿液，负责了</a:t>
            </a:r>
            <a:r>
              <a:rPr kumimoji="1" lang="en-US" altLang="zh-CN" sz="3200" dirty="0">
                <a:solidFill>
                  <a:srgbClr val="C00000"/>
                </a:solidFill>
              </a:rPr>
              <a:t>80%</a:t>
            </a:r>
            <a:r>
              <a:rPr kumimoji="1" lang="zh-CN" altLang="en-US" sz="2000" dirty="0">
                <a:solidFill>
                  <a:schemeClr val="accent1">
                    <a:lumMod val="50000"/>
                  </a:schemeClr>
                </a:solidFill>
              </a:rPr>
              <a:t>的毒素排除</a:t>
            </a:r>
          </a:p>
        </p:txBody>
      </p:sp>
    </p:spTree>
    <p:extLst>
      <p:ext uri="{BB962C8B-B14F-4D97-AF65-F5344CB8AC3E}">
        <p14:creationId xmlns:p14="http://schemas.microsoft.com/office/powerpoint/2010/main" val="2131667964"/>
      </p:ext>
    </p:extLst>
  </p:cSld>
  <p:clrMapOvr>
    <a:masterClrMapping/>
  </p:clrMapOvr>
  <p:transition spd="slow" advTm="3000">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890304" y="342431"/>
            <a:ext cx="10030988"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r>
              <a:rPr kumimoji="1" lang="zh-CN" altLang="en-US" sz="3600" spc="300" dirty="0">
                <a:solidFill>
                  <a:schemeClr val="accent1">
                    <a:lumMod val="50000"/>
                  </a:schemeClr>
                </a:solidFill>
              </a:rPr>
              <a:t>肠道菌群生态失衡普遍性的症状表现：</a:t>
            </a:r>
            <a:endParaRPr kumimoji="1" lang="en-US" altLang="zh-CN" sz="3600" spc="300" dirty="0">
              <a:solidFill>
                <a:schemeClr val="accent1">
                  <a:lumMod val="50000"/>
                </a:schemeClr>
              </a:solidFill>
            </a:endParaRPr>
          </a:p>
        </p:txBody>
      </p:sp>
      <p:cxnSp>
        <p:nvCxnSpPr>
          <p:cNvPr id="33" name="直接连接符 32"/>
          <p:cNvCxnSpPr/>
          <p:nvPr/>
        </p:nvCxnSpPr>
        <p:spPr>
          <a:xfrm flipV="1">
            <a:off x="666862" y="1183224"/>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TextBox 29"/>
          <p:cNvSpPr txBox="1"/>
          <p:nvPr/>
        </p:nvSpPr>
        <p:spPr>
          <a:xfrm>
            <a:off x="6321287" y="1993199"/>
            <a:ext cx="5194804" cy="1661993"/>
          </a:xfrm>
          <a:prstGeom prst="rect">
            <a:avLst/>
          </a:prstGeom>
          <a:noFill/>
        </p:spPr>
        <p:txBody>
          <a:bodyPr wrap="square" lIns="0" tIns="0" rIns="0" bIns="0" rtlCol="0">
            <a:spAutoFit/>
          </a:bodyPr>
          <a:lstStyle/>
          <a:p>
            <a:pPr>
              <a:lnSpc>
                <a:spcPct val="150000"/>
              </a:lnSpc>
            </a:pPr>
            <a:r>
              <a:rPr kumimoji="1" lang="zh-CN" altLang="en-US" dirty="0"/>
              <a:t>*肠道内症状：腹泻、腹痛、腹胀、便秘等肠道功能紊乱特发性疾病。</a:t>
            </a:r>
            <a:endParaRPr kumimoji="1" lang="en-SG" altLang="zh-CN" dirty="0"/>
          </a:p>
          <a:p>
            <a:pPr>
              <a:lnSpc>
                <a:spcPct val="150000"/>
              </a:lnSpc>
            </a:pPr>
            <a:r>
              <a:rPr kumimoji="1" lang="zh-CN" altLang="en-US" dirty="0"/>
              <a:t>*肠道外症状：疲劳、背痛、情绪、认知、性功能障碍等症状。</a:t>
            </a:r>
            <a:endParaRPr kumimoji="1" lang="en-US" altLang="zh-CN" dirty="0"/>
          </a:p>
        </p:txBody>
      </p:sp>
      <p:sp>
        <p:nvSpPr>
          <p:cNvPr id="55" name="TextBox 30"/>
          <p:cNvSpPr txBox="1"/>
          <p:nvPr/>
        </p:nvSpPr>
        <p:spPr>
          <a:xfrm>
            <a:off x="6321287" y="1601323"/>
            <a:ext cx="5612510" cy="338554"/>
          </a:xfrm>
          <a:prstGeom prst="rect">
            <a:avLst/>
          </a:prstGeom>
          <a:noFill/>
        </p:spPr>
        <p:txBody>
          <a:bodyPr wrap="square" lIns="0" tIns="0" rIns="0" bIns="0" rtlCol="0">
            <a:spAutoFit/>
          </a:bodyPr>
          <a:lstStyle>
            <a:defPPr>
              <a:defRPr lang="zh-CN"/>
            </a:defPPr>
            <a:lvl1pPr>
              <a:defRPr sz="2200" b="1">
                <a:solidFill>
                  <a:schemeClr val="tx1">
                    <a:lumMod val="65000"/>
                    <a:lumOff val="35000"/>
                  </a:schemeClr>
                </a:solidFill>
                <a:latin typeface="微软雅黑" panose="020B0503020204020204" charset="-122"/>
                <a:ea typeface="微软雅黑" panose="020B0503020204020204" charset="-122"/>
                <a:cs typeface="+mn-ea"/>
              </a:defRPr>
            </a:lvl1pPr>
          </a:lstStyle>
          <a:p>
            <a:r>
              <a:rPr lang="zh-CN" altLang="en-US" dirty="0"/>
              <a:t>肠易激综合症</a:t>
            </a:r>
          </a:p>
        </p:txBody>
      </p:sp>
      <p:pic>
        <p:nvPicPr>
          <p:cNvPr id="60" name="Picture 59">
            <a:extLst>
              <a:ext uri="{FF2B5EF4-FFF2-40B4-BE49-F238E27FC236}">
                <a16:creationId xmlns:a16="http://schemas.microsoft.com/office/drawing/2014/main" xmlns="" id="{359A5DBE-3E4B-4580-B656-03617E816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50" name="TextBox 30">
            <a:extLst>
              <a:ext uri="{FF2B5EF4-FFF2-40B4-BE49-F238E27FC236}">
                <a16:creationId xmlns:a16="http://schemas.microsoft.com/office/drawing/2014/main" xmlns="" id="{AAB4D65B-9EEB-4BF2-AC0F-C412BEAF29DA}"/>
              </a:ext>
            </a:extLst>
          </p:cNvPr>
          <p:cNvSpPr txBox="1"/>
          <p:nvPr/>
        </p:nvSpPr>
        <p:spPr>
          <a:xfrm>
            <a:off x="6321287" y="4126612"/>
            <a:ext cx="5612510" cy="338554"/>
          </a:xfrm>
          <a:prstGeom prst="rect">
            <a:avLst/>
          </a:prstGeom>
          <a:noFill/>
        </p:spPr>
        <p:txBody>
          <a:bodyPr wrap="square" lIns="0" tIns="0" rIns="0" bIns="0" rtlCol="0">
            <a:spAutoFit/>
          </a:bodyPr>
          <a:lstStyle>
            <a:defPPr>
              <a:defRPr lang="zh-CN"/>
            </a:defPPr>
            <a:lvl1pPr>
              <a:defRPr sz="2200" b="1">
                <a:solidFill>
                  <a:schemeClr val="tx1">
                    <a:lumMod val="65000"/>
                    <a:lumOff val="35000"/>
                  </a:schemeClr>
                </a:solidFill>
                <a:latin typeface="微软雅黑" panose="020B0503020204020204" charset="-122"/>
                <a:ea typeface="微软雅黑" panose="020B0503020204020204" charset="-122"/>
                <a:cs typeface="+mn-ea"/>
              </a:defRPr>
            </a:lvl1pPr>
          </a:lstStyle>
          <a:p>
            <a:r>
              <a:rPr lang="zh-CN" altLang="en-US" dirty="0"/>
              <a:t>肠漏症</a:t>
            </a:r>
          </a:p>
        </p:txBody>
      </p:sp>
      <p:sp>
        <p:nvSpPr>
          <p:cNvPr id="51" name="TextBox 29">
            <a:extLst>
              <a:ext uri="{FF2B5EF4-FFF2-40B4-BE49-F238E27FC236}">
                <a16:creationId xmlns:a16="http://schemas.microsoft.com/office/drawing/2014/main" xmlns="" id="{638F198E-FE8B-4AE3-962E-FB1D07B09EE1}"/>
              </a:ext>
            </a:extLst>
          </p:cNvPr>
          <p:cNvSpPr txBox="1"/>
          <p:nvPr/>
        </p:nvSpPr>
        <p:spPr>
          <a:xfrm>
            <a:off x="6321287" y="4465166"/>
            <a:ext cx="5194804" cy="1661993"/>
          </a:xfrm>
          <a:prstGeom prst="rect">
            <a:avLst/>
          </a:prstGeom>
          <a:noFill/>
        </p:spPr>
        <p:txBody>
          <a:bodyPr wrap="square" lIns="0" tIns="0" rIns="0" bIns="0" rtlCol="0">
            <a:spAutoFit/>
          </a:bodyPr>
          <a:lstStyle/>
          <a:p>
            <a:pPr>
              <a:lnSpc>
                <a:spcPct val="150000"/>
              </a:lnSpc>
            </a:pPr>
            <a:r>
              <a:rPr kumimoji="1" lang="zh-CN" altLang="en-US" dirty="0"/>
              <a:t>*肠道壁细胞间空隙加大、渗透压增强，导致未消化的食物颗粒、真菌病毒等大分子物质进入免疫循环系统，引发各种免疫性疾病，形成炎症性体质，反复发炎引发癌症！</a:t>
            </a:r>
          </a:p>
        </p:txBody>
      </p:sp>
      <p:pic>
        <p:nvPicPr>
          <p:cNvPr id="3" name="Picture 2">
            <a:extLst>
              <a:ext uri="{FF2B5EF4-FFF2-40B4-BE49-F238E27FC236}">
                <a16:creationId xmlns:a16="http://schemas.microsoft.com/office/drawing/2014/main" xmlns="" id="{27E3C42D-C1B5-4D3D-B597-F205CD654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646" y="1632551"/>
            <a:ext cx="5638264" cy="43779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advTm="3000">
        <p14:pan dir="u"/>
      </p:transition>
    </mc:Choice>
    <mc:Fallback>
      <p:transition spd="slow"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标题 1"/>
          <p:cNvSpPr txBox="1"/>
          <p:nvPr/>
        </p:nvSpPr>
        <p:spPr>
          <a:xfrm>
            <a:off x="955531" y="302978"/>
            <a:ext cx="10128230" cy="440778"/>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lang="zh-CN" altLang="en-US" sz="2900" b="0" i="0" kern="1200" baseline="0" dirty="0">
                <a:solidFill>
                  <a:schemeClr val="tx1">
                    <a:lumMod val="65000"/>
                    <a:lumOff val="35000"/>
                  </a:schemeClr>
                </a:solidFill>
                <a:effectLst/>
                <a:latin typeface="微软雅黑" panose="020B0503020204020204" charset="-122"/>
                <a:ea typeface="微软雅黑" panose="020B0503020204020204" charset="-122"/>
                <a:cs typeface="+mj-cs"/>
              </a:defRPr>
            </a:lvl1pPr>
          </a:lstStyle>
          <a:p>
            <a:pPr defTabSz="685165"/>
            <a:r>
              <a:rPr kumimoji="1" lang="zh-CN" altLang="en-US" dirty="0"/>
              <a:t>肠道菌群生态失衡</a:t>
            </a:r>
            <a:r>
              <a:rPr kumimoji="1" lang="en-US" altLang="zh-CN" dirty="0"/>
              <a:t>·</a:t>
            </a:r>
            <a:r>
              <a:rPr kumimoji="1" lang="zh-CN" altLang="en-US" dirty="0"/>
              <a:t>引发肝功能下降、血液质量降低</a:t>
            </a:r>
            <a:endParaRPr lang="zh-CN" altLang="en-US" dirty="0"/>
          </a:p>
        </p:txBody>
      </p:sp>
      <p:cxnSp>
        <p:nvCxnSpPr>
          <p:cNvPr id="33" name="直接连接符 32"/>
          <p:cNvCxnSpPr/>
          <p:nvPr/>
        </p:nvCxnSpPr>
        <p:spPr>
          <a:xfrm flipV="1">
            <a:off x="810634" y="904843"/>
            <a:ext cx="10477873"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34" name="组合 33"/>
          <p:cNvGrpSpPr/>
          <p:nvPr/>
        </p:nvGrpSpPr>
        <p:grpSpPr>
          <a:xfrm>
            <a:off x="232129" y="205777"/>
            <a:ext cx="527931" cy="528122"/>
            <a:chOff x="406574" y="236732"/>
            <a:chExt cx="612048" cy="593261"/>
          </a:xfrm>
        </p:grpSpPr>
        <p:sp>
          <p:nvSpPr>
            <p:cNvPr id="35" name="矩形 3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694606" y="512239"/>
              <a:ext cx="324016" cy="317754"/>
            </a:xfrm>
            <a:prstGeom prst="rect">
              <a:avLst/>
            </a:prstGeom>
            <a:solidFill>
              <a:srgbClr val="6AA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Group 16"/>
          <p:cNvGrpSpPr/>
          <p:nvPr/>
        </p:nvGrpSpPr>
        <p:grpSpPr>
          <a:xfrm>
            <a:off x="5937003" y="1389122"/>
            <a:ext cx="5150083" cy="3911817"/>
            <a:chOff x="5785397" y="1742391"/>
            <a:chExt cx="5150365" cy="3911819"/>
          </a:xfrm>
        </p:grpSpPr>
        <p:sp>
          <p:nvSpPr>
            <p:cNvPr id="12" name="等腰三角形 25"/>
            <p:cNvSpPr/>
            <p:nvPr/>
          </p:nvSpPr>
          <p:spPr>
            <a:xfrm flipV="1">
              <a:off x="7425230" y="4382557"/>
              <a:ext cx="1932259" cy="1271653"/>
            </a:xfrm>
            <a:prstGeom prst="triangle">
              <a:avLst/>
            </a:prstGeom>
            <a:solidFill>
              <a:schemeClr val="accent3"/>
            </a:solidFill>
            <a:ln w="25400" cap="flat" cmpd="sng" algn="ctr">
              <a:noFill/>
              <a:prstDash val="solid"/>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algn="just" defTabSz="913765">
                <a:lnSpc>
                  <a:spcPct val="120000"/>
                </a:lnSpc>
                <a:defRPr/>
              </a:pPr>
              <a:endParaRPr lang="zh-CN" altLang="en-US" sz="800" kern="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矩形 14"/>
            <p:cNvSpPr/>
            <p:nvPr/>
          </p:nvSpPr>
          <p:spPr>
            <a:xfrm>
              <a:off x="7425230" y="4229395"/>
              <a:ext cx="1932259" cy="162241"/>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1" fmla="*/ 144379 w 1640851"/>
                <a:gd name="connsiteY0-2" fmla="*/ 12032 h 149806"/>
                <a:gd name="connsiteX1-3" fmla="*/ 1640851 w 1640851"/>
                <a:gd name="connsiteY1-4" fmla="*/ 0 h 149806"/>
                <a:gd name="connsiteX2-5" fmla="*/ 1640851 w 1640851"/>
                <a:gd name="connsiteY2-6" fmla="*/ 149806 h 149806"/>
                <a:gd name="connsiteX3-7" fmla="*/ 0 w 1640851"/>
                <a:gd name="connsiteY3-8" fmla="*/ 149806 h 149806"/>
                <a:gd name="connsiteX4-9" fmla="*/ 144379 w 1640851"/>
                <a:gd name="connsiteY4-10" fmla="*/ 12032 h 149806"/>
                <a:gd name="connsiteX0-11" fmla="*/ 144379 w 1640851"/>
                <a:gd name="connsiteY0-12" fmla="*/ 24064 h 161838"/>
                <a:gd name="connsiteX1-13" fmla="*/ 1508504 w 1640851"/>
                <a:gd name="connsiteY1-14" fmla="*/ 0 h 161838"/>
                <a:gd name="connsiteX2-15" fmla="*/ 1640851 w 1640851"/>
                <a:gd name="connsiteY2-16" fmla="*/ 161838 h 161838"/>
                <a:gd name="connsiteX3-17" fmla="*/ 0 w 1640851"/>
                <a:gd name="connsiteY3-18" fmla="*/ 161838 h 161838"/>
                <a:gd name="connsiteX4-19" fmla="*/ 144379 w 1640851"/>
                <a:gd name="connsiteY4-20" fmla="*/ 24064 h 161838"/>
                <a:gd name="connsiteX0-21" fmla="*/ 144379 w 1640851"/>
                <a:gd name="connsiteY0-22" fmla="*/ 0 h 137774"/>
                <a:gd name="connsiteX1-23" fmla="*/ 1544599 w 1640851"/>
                <a:gd name="connsiteY1-24" fmla="*/ 0 h 137774"/>
                <a:gd name="connsiteX2-25" fmla="*/ 1640851 w 1640851"/>
                <a:gd name="connsiteY2-26" fmla="*/ 137774 h 137774"/>
                <a:gd name="connsiteX3-27" fmla="*/ 0 w 1640851"/>
                <a:gd name="connsiteY3-28" fmla="*/ 137774 h 137774"/>
                <a:gd name="connsiteX4-29" fmla="*/ 144379 w 1640851"/>
                <a:gd name="connsiteY4-30" fmla="*/ 0 h 1377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40851" h="137774">
                  <a:moveTo>
                    <a:pt x="144379" y="0"/>
                  </a:moveTo>
                  <a:lnTo>
                    <a:pt x="1544599" y="0"/>
                  </a:lnTo>
                  <a:lnTo>
                    <a:pt x="1640851" y="137774"/>
                  </a:lnTo>
                  <a:lnTo>
                    <a:pt x="0" y="137774"/>
                  </a:lnTo>
                  <a:lnTo>
                    <a:pt x="144379" y="0"/>
                  </a:lnTo>
                  <a:close/>
                </a:path>
              </a:pathLst>
            </a:custGeom>
            <a:solidFill>
              <a:schemeClr val="accent3">
                <a:lumMod val="75000"/>
              </a:schemeClr>
            </a:solidFill>
            <a:ln w="25400" cap="flat" cmpd="sng" algn="ctr">
              <a:noFill/>
              <a:prstDash val="solid"/>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algn="just" defTabSz="913765">
                <a:lnSpc>
                  <a:spcPct val="120000"/>
                </a:lnSpc>
                <a:defRPr/>
              </a:pPr>
              <a:endParaRPr lang="zh-CN" altLang="en-US" sz="800" kern="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 name="矩形 15"/>
            <p:cNvSpPr/>
            <p:nvPr/>
          </p:nvSpPr>
          <p:spPr>
            <a:xfrm>
              <a:off x="6564258" y="3176577"/>
              <a:ext cx="3605487" cy="1103742"/>
            </a:xfrm>
            <a:custGeom>
              <a:avLst/>
              <a:gdLst/>
              <a:ahLst/>
              <a:cxnLst/>
              <a:rect l="l" t="t" r="r" b="b"/>
              <a:pathLst>
                <a:path w="3061735" h="937284">
                  <a:moveTo>
                    <a:pt x="0" y="0"/>
                  </a:moveTo>
                  <a:lnTo>
                    <a:pt x="3061735" y="0"/>
                  </a:lnTo>
                  <a:lnTo>
                    <a:pt x="2493758" y="937284"/>
                  </a:lnTo>
                  <a:lnTo>
                    <a:pt x="567977" y="937284"/>
                  </a:lnTo>
                  <a:close/>
                </a:path>
              </a:pathLst>
            </a:custGeom>
            <a:solidFill>
              <a:schemeClr val="accent2"/>
            </a:solidFill>
            <a:ln w="25400" cap="flat" cmpd="sng" algn="ctr">
              <a:noFill/>
              <a:prstDash val="solid"/>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algn="just" defTabSz="913765">
                <a:lnSpc>
                  <a:spcPct val="120000"/>
                </a:lnSpc>
                <a:defRPr/>
              </a:pPr>
              <a:endParaRPr lang="zh-CN" altLang="en-US" sz="800" kern="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 name="矩形 17"/>
            <p:cNvSpPr/>
            <p:nvPr/>
          </p:nvSpPr>
          <p:spPr>
            <a:xfrm>
              <a:off x="5785397" y="1922040"/>
              <a:ext cx="5147040" cy="1103742"/>
            </a:xfrm>
            <a:custGeom>
              <a:avLst/>
              <a:gdLst/>
              <a:ahLst/>
              <a:cxnLst/>
              <a:rect l="l" t="t" r="r" b="b"/>
              <a:pathLst>
                <a:path w="4370803" h="937284">
                  <a:moveTo>
                    <a:pt x="0" y="0"/>
                  </a:moveTo>
                  <a:lnTo>
                    <a:pt x="4370803" y="0"/>
                  </a:lnTo>
                  <a:lnTo>
                    <a:pt x="3802825" y="937284"/>
                  </a:lnTo>
                  <a:lnTo>
                    <a:pt x="567978" y="937284"/>
                  </a:lnTo>
                  <a:close/>
                </a:path>
              </a:pathLst>
            </a:custGeom>
            <a:solidFill>
              <a:schemeClr val="accent1"/>
            </a:solidFill>
            <a:ln w="25400" cap="flat" cmpd="sng" algn="ctr">
              <a:noFill/>
              <a:prstDash val="solid"/>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algn="just" defTabSz="913765">
                <a:lnSpc>
                  <a:spcPct val="120000"/>
                </a:lnSpc>
                <a:defRPr/>
              </a:pPr>
              <a:endParaRPr lang="zh-CN" altLang="en-US" sz="800" kern="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6" name="矩形 14"/>
            <p:cNvSpPr/>
            <p:nvPr/>
          </p:nvSpPr>
          <p:spPr>
            <a:xfrm>
              <a:off x="6568010" y="3014336"/>
              <a:ext cx="3605487" cy="162241"/>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1" fmla="*/ 144379 w 1640851"/>
                <a:gd name="connsiteY0-2" fmla="*/ 12032 h 149806"/>
                <a:gd name="connsiteX1-3" fmla="*/ 1640851 w 1640851"/>
                <a:gd name="connsiteY1-4" fmla="*/ 0 h 149806"/>
                <a:gd name="connsiteX2-5" fmla="*/ 1640851 w 1640851"/>
                <a:gd name="connsiteY2-6" fmla="*/ 149806 h 149806"/>
                <a:gd name="connsiteX3-7" fmla="*/ 0 w 1640851"/>
                <a:gd name="connsiteY3-8" fmla="*/ 149806 h 149806"/>
                <a:gd name="connsiteX4-9" fmla="*/ 144379 w 1640851"/>
                <a:gd name="connsiteY4-10" fmla="*/ 12032 h 149806"/>
                <a:gd name="connsiteX0-11" fmla="*/ 144379 w 1640851"/>
                <a:gd name="connsiteY0-12" fmla="*/ 24064 h 161838"/>
                <a:gd name="connsiteX1-13" fmla="*/ 1508504 w 1640851"/>
                <a:gd name="connsiteY1-14" fmla="*/ 0 h 161838"/>
                <a:gd name="connsiteX2-15" fmla="*/ 1640851 w 1640851"/>
                <a:gd name="connsiteY2-16" fmla="*/ 161838 h 161838"/>
                <a:gd name="connsiteX3-17" fmla="*/ 0 w 1640851"/>
                <a:gd name="connsiteY3-18" fmla="*/ 161838 h 161838"/>
                <a:gd name="connsiteX4-19" fmla="*/ 144379 w 1640851"/>
                <a:gd name="connsiteY4-20" fmla="*/ 24064 h 161838"/>
                <a:gd name="connsiteX0-21" fmla="*/ 144379 w 1640851"/>
                <a:gd name="connsiteY0-22" fmla="*/ 0 h 137774"/>
                <a:gd name="connsiteX1-23" fmla="*/ 1544599 w 1640851"/>
                <a:gd name="connsiteY1-24" fmla="*/ 0 h 137774"/>
                <a:gd name="connsiteX2-25" fmla="*/ 1640851 w 1640851"/>
                <a:gd name="connsiteY2-26" fmla="*/ 137774 h 137774"/>
                <a:gd name="connsiteX3-27" fmla="*/ 0 w 1640851"/>
                <a:gd name="connsiteY3-28" fmla="*/ 137774 h 137774"/>
                <a:gd name="connsiteX4-29" fmla="*/ 144379 w 1640851"/>
                <a:gd name="connsiteY4-30" fmla="*/ 0 h 1377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40851" h="137774">
                  <a:moveTo>
                    <a:pt x="144379" y="0"/>
                  </a:moveTo>
                  <a:lnTo>
                    <a:pt x="1544599" y="0"/>
                  </a:lnTo>
                  <a:lnTo>
                    <a:pt x="1640851" y="137774"/>
                  </a:lnTo>
                  <a:lnTo>
                    <a:pt x="0" y="137774"/>
                  </a:lnTo>
                  <a:lnTo>
                    <a:pt x="144379" y="0"/>
                  </a:ln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algn="just" defTabSz="913765">
                <a:lnSpc>
                  <a:spcPct val="120000"/>
                </a:lnSpc>
                <a:defRPr/>
              </a:pPr>
              <a:endParaRPr lang="zh-CN" altLang="en-US" sz="800" kern="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7" name="矩形 14"/>
            <p:cNvSpPr/>
            <p:nvPr/>
          </p:nvSpPr>
          <p:spPr>
            <a:xfrm>
              <a:off x="5788722" y="1742391"/>
              <a:ext cx="5147040" cy="162241"/>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1" fmla="*/ 144379 w 1640851"/>
                <a:gd name="connsiteY0-2" fmla="*/ 12032 h 149806"/>
                <a:gd name="connsiteX1-3" fmla="*/ 1640851 w 1640851"/>
                <a:gd name="connsiteY1-4" fmla="*/ 0 h 149806"/>
                <a:gd name="connsiteX2-5" fmla="*/ 1640851 w 1640851"/>
                <a:gd name="connsiteY2-6" fmla="*/ 149806 h 149806"/>
                <a:gd name="connsiteX3-7" fmla="*/ 0 w 1640851"/>
                <a:gd name="connsiteY3-8" fmla="*/ 149806 h 149806"/>
                <a:gd name="connsiteX4-9" fmla="*/ 144379 w 1640851"/>
                <a:gd name="connsiteY4-10" fmla="*/ 12032 h 149806"/>
                <a:gd name="connsiteX0-11" fmla="*/ 144379 w 1640851"/>
                <a:gd name="connsiteY0-12" fmla="*/ 24064 h 161838"/>
                <a:gd name="connsiteX1-13" fmla="*/ 1508504 w 1640851"/>
                <a:gd name="connsiteY1-14" fmla="*/ 0 h 161838"/>
                <a:gd name="connsiteX2-15" fmla="*/ 1640851 w 1640851"/>
                <a:gd name="connsiteY2-16" fmla="*/ 161838 h 161838"/>
                <a:gd name="connsiteX3-17" fmla="*/ 0 w 1640851"/>
                <a:gd name="connsiteY3-18" fmla="*/ 161838 h 161838"/>
                <a:gd name="connsiteX4-19" fmla="*/ 144379 w 1640851"/>
                <a:gd name="connsiteY4-20" fmla="*/ 24064 h 161838"/>
                <a:gd name="connsiteX0-21" fmla="*/ 144379 w 1640851"/>
                <a:gd name="connsiteY0-22" fmla="*/ 0 h 137774"/>
                <a:gd name="connsiteX1-23" fmla="*/ 1544599 w 1640851"/>
                <a:gd name="connsiteY1-24" fmla="*/ 0 h 137774"/>
                <a:gd name="connsiteX2-25" fmla="*/ 1640851 w 1640851"/>
                <a:gd name="connsiteY2-26" fmla="*/ 137774 h 137774"/>
                <a:gd name="connsiteX3-27" fmla="*/ 0 w 1640851"/>
                <a:gd name="connsiteY3-28" fmla="*/ 137774 h 137774"/>
                <a:gd name="connsiteX4-29" fmla="*/ 144379 w 1640851"/>
                <a:gd name="connsiteY4-30" fmla="*/ 0 h 1377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40851" h="137774">
                  <a:moveTo>
                    <a:pt x="144379" y="0"/>
                  </a:moveTo>
                  <a:lnTo>
                    <a:pt x="1544599" y="0"/>
                  </a:lnTo>
                  <a:lnTo>
                    <a:pt x="1640851" y="137774"/>
                  </a:lnTo>
                  <a:lnTo>
                    <a:pt x="0" y="137774"/>
                  </a:lnTo>
                  <a:lnTo>
                    <a:pt x="144379" y="0"/>
                  </a:lnTo>
                  <a:close/>
                </a:path>
              </a:pathLst>
            </a:custGeom>
            <a:solidFill>
              <a:schemeClr val="accent1">
                <a:lumMod val="75000"/>
              </a:schemeClr>
            </a:solidFill>
            <a:ln w="25400" cap="flat" cmpd="sng" algn="ctr">
              <a:noFill/>
              <a:prstDash val="solid"/>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algn="just" defTabSz="913765">
                <a:lnSpc>
                  <a:spcPct val="120000"/>
                </a:lnSpc>
                <a:defRPr/>
              </a:pPr>
              <a:endParaRPr lang="zh-CN" altLang="en-US" sz="800" kern="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8" name="Rectangle 21"/>
            <p:cNvSpPr/>
            <p:nvPr/>
          </p:nvSpPr>
          <p:spPr>
            <a:xfrm>
              <a:off x="6752493" y="2138162"/>
              <a:ext cx="3704492" cy="517065"/>
            </a:xfrm>
            <a:prstGeom prst="rect">
              <a:avLst/>
            </a:prstGeom>
          </p:spPr>
          <p:txBody>
            <a:bodyPr wrap="square" lIns="0" tIns="0" rIns="0" bIns="0">
              <a:spAutoFit/>
            </a:bodyPr>
            <a:lstStyle/>
            <a:p>
              <a:pPr algn="just">
                <a:lnSpc>
                  <a:spcPct val="120000"/>
                </a:lnSpc>
              </a:pPr>
              <a:r>
                <a:rPr lang="zh-CN" altLang="en-US" sz="28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一年吸收</a:t>
              </a:r>
              <a:r>
                <a:rPr lang="en-SG" altLang="zh-CN" sz="28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175200</a:t>
              </a:r>
              <a:r>
                <a:rPr lang="zh-CN" altLang="en-US" sz="28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次</a:t>
              </a:r>
              <a:endParaRPr lang="en-GB" sz="28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Rectangle 22"/>
            <p:cNvSpPr/>
            <p:nvPr/>
          </p:nvSpPr>
          <p:spPr>
            <a:xfrm>
              <a:off x="7202277" y="3455240"/>
              <a:ext cx="2377978" cy="472565"/>
            </a:xfrm>
            <a:prstGeom prst="rect">
              <a:avLst/>
            </a:prstGeom>
          </p:spPr>
          <p:txBody>
            <a:bodyPr wrap="square" lIns="0" tIns="0" rIns="0" bIns="0">
              <a:spAutoFit/>
            </a:bodyPr>
            <a:lstStyle/>
            <a:p>
              <a:pPr algn="just">
                <a:lnSpc>
                  <a:spcPct val="120000"/>
                </a:lnSpc>
              </a:pPr>
              <a:r>
                <a:rPr lang="zh-CN" altLang="en-US" sz="28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一天吸收</a:t>
              </a:r>
              <a:r>
                <a:rPr lang="en-SG" altLang="zh-CN" sz="28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480</a:t>
              </a:r>
              <a:r>
                <a:rPr lang="zh-CN" altLang="en-US" sz="28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次</a:t>
              </a:r>
              <a:endParaRPr lang="en-GB" altLang="zh-CN" sz="28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0" name="TextBox 19"/>
            <p:cNvSpPr txBox="1"/>
            <p:nvPr/>
          </p:nvSpPr>
          <p:spPr>
            <a:xfrm>
              <a:off x="7851556" y="4474947"/>
              <a:ext cx="1932259" cy="565476"/>
            </a:xfrm>
            <a:prstGeom prst="rect">
              <a:avLst/>
            </a:prstGeom>
            <a:noFill/>
          </p:spPr>
          <p:txBody>
            <a:bodyPr wrap="square" lIns="0" tIns="0" rIns="0" bIns="0" rtlCol="0">
              <a:spAutoFit/>
            </a:bodyPr>
            <a:lstStyle/>
            <a:p>
              <a:pPr algn="just">
                <a:lnSpc>
                  <a:spcPct val="120000"/>
                </a:lnSpc>
              </a:pPr>
              <a:r>
                <a:rPr lang="zh-CN" altLang="en-US" sz="16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一小时吸收</a:t>
              </a:r>
              <a:endParaRPr lang="en-SG" altLang="zh-CN" sz="16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a:p>
              <a:pPr algn="just">
                <a:lnSpc>
                  <a:spcPct val="120000"/>
                </a:lnSpc>
              </a:pPr>
              <a:r>
                <a:rPr lang="zh-CN" altLang="en-US" sz="16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     </a:t>
              </a:r>
              <a:r>
                <a:rPr lang="en-SG" altLang="zh-CN" sz="16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20</a:t>
              </a:r>
              <a:r>
                <a:rPr lang="zh-CN" altLang="en-US" sz="1600" b="1" dirty="0">
                  <a:solidFill>
                    <a:schemeClr val="bg1"/>
                  </a:solidFill>
                  <a:latin typeface="Arial" panose="020B0604020202020204" pitchFamily="34" charset="0"/>
                  <a:ea typeface="微软雅黑" panose="020B0503020204020204" charset="-122"/>
                  <a:cs typeface="+mn-ea"/>
                  <a:sym typeface="Arial" panose="020B0604020202020204" pitchFamily="34" charset="0"/>
                </a:rPr>
                <a:t>次</a:t>
              </a:r>
              <a:endParaRPr lang="en-GB" altLang="zh-CN" sz="1600" b="1"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grpSp>
      <p:cxnSp>
        <p:nvCxnSpPr>
          <p:cNvPr id="21" name="Straight Connector 32"/>
          <p:cNvCxnSpPr/>
          <p:nvPr/>
        </p:nvCxnSpPr>
        <p:spPr>
          <a:xfrm>
            <a:off x="5072923" y="2024307"/>
            <a:ext cx="995418"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50"/>
          <p:cNvCxnSpPr/>
          <p:nvPr/>
        </p:nvCxnSpPr>
        <p:spPr>
          <a:xfrm>
            <a:off x="5011528" y="3284768"/>
            <a:ext cx="1810873"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52"/>
          <p:cNvCxnSpPr/>
          <p:nvPr/>
        </p:nvCxnSpPr>
        <p:spPr>
          <a:xfrm>
            <a:off x="5072923" y="4540824"/>
            <a:ext cx="2633335" cy="0"/>
          </a:xfrm>
          <a:prstGeom prst="line">
            <a:avLst/>
          </a:prstGeom>
          <a:ln w="63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89985" y="1463816"/>
            <a:ext cx="3411349" cy="1994392"/>
          </a:xfrm>
          <a:prstGeom prst="rect">
            <a:avLst/>
          </a:prstGeom>
          <a:noFill/>
        </p:spPr>
        <p:txBody>
          <a:bodyPr wrap="square" lIns="0" tIns="0" rIns="0" bIns="0" rtlCol="0">
            <a:spAutoFit/>
          </a:bodyPr>
          <a:lstStyle>
            <a:defPPr>
              <a:defRPr lang="zh-CN"/>
            </a:defPPr>
            <a:lvl1pPr algn="r">
              <a:lnSpc>
                <a:spcPct val="120000"/>
              </a:lnSpc>
              <a:defRPr sz="2000" b="1">
                <a:solidFill>
                  <a:schemeClr val="tx1">
                    <a:lumMod val="65000"/>
                    <a:lumOff val="35000"/>
                  </a:schemeClr>
                </a:solidFill>
                <a:latin typeface="Arial" panose="020B0604020202020204" pitchFamily="34" charset="0"/>
                <a:ea typeface="微软雅黑" panose="020B0503020204020204" charset="-122"/>
                <a:cs typeface="+mn-ea"/>
              </a:defRPr>
            </a:lvl1pPr>
          </a:lstStyle>
          <a:p>
            <a:pPr algn="l"/>
            <a:r>
              <a:rPr lang="en-US" altLang="zh-CN" sz="3600" dirty="0">
                <a:sym typeface="Arial" panose="020B0604020202020204" pitchFamily="34" charset="0"/>
              </a:rPr>
              <a:t>6</a:t>
            </a:r>
            <a:r>
              <a:rPr lang="en-GB" altLang="zh-CN" sz="3600" dirty="0">
                <a:sym typeface="Arial" panose="020B0604020202020204" pitchFamily="34" charset="0"/>
              </a:rPr>
              <a:t>0</a:t>
            </a:r>
            <a:r>
              <a:rPr lang="en-US" altLang="zh-CN" sz="3600" dirty="0">
                <a:sym typeface="Arial" panose="020B0604020202020204" pitchFamily="34" charset="0"/>
              </a:rPr>
              <a:t>%</a:t>
            </a:r>
            <a:r>
              <a:rPr lang="zh-CN" altLang="en-US" dirty="0">
                <a:sym typeface="Arial" panose="020B0604020202020204" pitchFamily="34" charset="0"/>
              </a:rPr>
              <a:t>的血液是大肠里的水</a:t>
            </a:r>
            <a:endParaRPr lang="en-GB" altLang="zh-CN" dirty="0">
              <a:sym typeface="Arial" panose="020B0604020202020204" pitchFamily="34" charset="0"/>
            </a:endParaRPr>
          </a:p>
          <a:p>
            <a:pPr algn="l"/>
            <a:r>
              <a:rPr lang="zh-CN" altLang="en-US" dirty="0"/>
              <a:t>血液中   </a:t>
            </a:r>
            <a:r>
              <a:rPr lang="en-US" altLang="zh-CN" sz="3600" dirty="0"/>
              <a:t>90%</a:t>
            </a:r>
            <a:r>
              <a:rPr lang="en-US" altLang="zh-CN" sz="3200" dirty="0"/>
              <a:t>  </a:t>
            </a:r>
            <a:r>
              <a:rPr lang="zh-CN" altLang="en-US" dirty="0"/>
              <a:t>是水</a:t>
            </a:r>
          </a:p>
          <a:p>
            <a:pPr algn="l"/>
            <a:r>
              <a:rPr lang="zh-CN" altLang="en-US" dirty="0"/>
              <a:t> </a:t>
            </a:r>
            <a:r>
              <a:rPr lang="en-US" altLang="zh-CN" sz="3600" dirty="0"/>
              <a:t>70% </a:t>
            </a:r>
            <a:r>
              <a:rPr lang="zh-CN" altLang="en-US" dirty="0"/>
              <a:t>来自于肠道</a:t>
            </a:r>
            <a:endParaRPr lang="en-GB" dirty="0">
              <a:sym typeface="Arial" panose="020B0604020202020204" pitchFamily="34" charset="0"/>
            </a:endParaRPr>
          </a:p>
        </p:txBody>
      </p:sp>
      <p:sp>
        <p:nvSpPr>
          <p:cNvPr id="64" name="Rectangle 82"/>
          <p:cNvSpPr/>
          <p:nvPr/>
        </p:nvSpPr>
        <p:spPr>
          <a:xfrm>
            <a:off x="884470" y="3772170"/>
            <a:ext cx="3227741" cy="1705355"/>
          </a:xfrm>
          <a:prstGeom prst="rect">
            <a:avLst/>
          </a:prstGeom>
        </p:spPr>
        <p:txBody>
          <a:bodyPr wrap="square" lIns="91391" tIns="45696" rIns="91391" bIns="45696">
            <a:spAutoFit/>
          </a:bodyPr>
          <a:lstStyle/>
          <a:p>
            <a:pPr>
              <a:lnSpc>
                <a:spcPct val="150000"/>
              </a:lnSpc>
            </a:pPr>
            <a:r>
              <a:rPr lang="zh-CN" altLang="en-US" b="1"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rPr>
              <a:t>肠道干净，血液就干净；</a:t>
            </a:r>
          </a:p>
          <a:p>
            <a:pPr>
              <a:lnSpc>
                <a:spcPct val="150000"/>
              </a:lnSpc>
            </a:pPr>
            <a:r>
              <a:rPr lang="zh-CN" altLang="en-US" b="1"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rPr>
              <a:t>肠道脏，肝脏的负担加重，</a:t>
            </a:r>
            <a:endParaRPr lang="en-US" altLang="zh-CN" b="1"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endParaRPr>
          </a:p>
          <a:p>
            <a:pPr>
              <a:lnSpc>
                <a:spcPct val="150000"/>
              </a:lnSpc>
            </a:pPr>
            <a:r>
              <a:rPr lang="zh-CN" altLang="en-US" b="1"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rPr>
              <a:t>解毒功减弱，血液脏，</a:t>
            </a:r>
            <a:endParaRPr lang="en-US" altLang="zh-CN" b="1"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endParaRPr>
          </a:p>
          <a:p>
            <a:pPr>
              <a:lnSpc>
                <a:spcPct val="150000"/>
              </a:lnSpc>
            </a:pPr>
            <a:r>
              <a:rPr lang="zh-CN" altLang="en-US" b="1"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rPr>
              <a:t>导致身体每天喝脏水！</a:t>
            </a:r>
            <a:endParaRPr lang="en-GB" b="1" dirty="0">
              <a:solidFill>
                <a:schemeClr val="tx1">
                  <a:lumMod val="50000"/>
                  <a:lumOff val="50000"/>
                </a:schemeClr>
              </a:solidFill>
              <a:latin typeface="微软雅黑" panose="020B0503020204020204" charset="-122"/>
              <a:ea typeface="微软雅黑" panose="020B0503020204020204" charset="-122"/>
              <a:cs typeface="Segoe UI Semilight" panose="020B0402040204020203" pitchFamily="34" charset="0"/>
              <a:sym typeface="Arial" panose="020B0604020202020204" pitchFamily="34" charset="0"/>
            </a:endParaRPr>
          </a:p>
        </p:txBody>
      </p:sp>
      <p:grpSp>
        <p:nvGrpSpPr>
          <p:cNvPr id="65" name="Group 195">
            <a:extLst>
              <a:ext uri="{FF2B5EF4-FFF2-40B4-BE49-F238E27FC236}">
                <a16:creationId xmlns:a16="http://schemas.microsoft.com/office/drawing/2014/main" xmlns="" id="{8DD33CA7-0341-4F05-BB32-7FD3352A1E80}"/>
              </a:ext>
            </a:extLst>
          </p:cNvPr>
          <p:cNvGrpSpPr/>
          <p:nvPr/>
        </p:nvGrpSpPr>
        <p:grpSpPr>
          <a:xfrm>
            <a:off x="4288159" y="1592959"/>
            <a:ext cx="623015" cy="610759"/>
            <a:chOff x="6718300" y="2185988"/>
            <a:chExt cx="484188" cy="474663"/>
          </a:xfrm>
          <a:solidFill>
            <a:srgbClr val="317B9D"/>
          </a:solidFill>
        </p:grpSpPr>
        <p:sp>
          <p:nvSpPr>
            <p:cNvPr id="66" name="Freeform 92">
              <a:extLst>
                <a:ext uri="{FF2B5EF4-FFF2-40B4-BE49-F238E27FC236}">
                  <a16:creationId xmlns:a16="http://schemas.microsoft.com/office/drawing/2014/main" xmlns="" id="{4FC09E10-EDC5-4620-8BA4-F42DEED81DE6}"/>
                </a:ext>
              </a:extLst>
            </p:cNvPr>
            <p:cNvSpPr>
              <a:spLocks/>
            </p:cNvSpPr>
            <p:nvPr/>
          </p:nvSpPr>
          <p:spPr bwMode="auto">
            <a:xfrm>
              <a:off x="6718300" y="2297113"/>
              <a:ext cx="128588" cy="134938"/>
            </a:xfrm>
            <a:custGeom>
              <a:avLst/>
              <a:gdLst/>
              <a:ahLst/>
              <a:cxnLst>
                <a:cxn ang="0">
                  <a:pos x="40" y="85"/>
                </a:cxn>
                <a:cxn ang="0">
                  <a:pos x="81" y="65"/>
                </a:cxn>
                <a:cxn ang="0">
                  <a:pos x="81" y="22"/>
                </a:cxn>
                <a:cxn ang="0">
                  <a:pos x="40" y="0"/>
                </a:cxn>
                <a:cxn ang="0">
                  <a:pos x="0" y="22"/>
                </a:cxn>
                <a:cxn ang="0">
                  <a:pos x="0" y="65"/>
                </a:cxn>
                <a:cxn ang="0">
                  <a:pos x="40" y="85"/>
                </a:cxn>
              </a:cxnLst>
              <a:rect l="0" t="0" r="r" b="b"/>
              <a:pathLst>
                <a:path w="81" h="85">
                  <a:moveTo>
                    <a:pt x="40" y="85"/>
                  </a:moveTo>
                  <a:lnTo>
                    <a:pt x="81" y="65"/>
                  </a:lnTo>
                  <a:lnTo>
                    <a:pt x="81" y="22"/>
                  </a:lnTo>
                  <a:lnTo>
                    <a:pt x="40" y="0"/>
                  </a:lnTo>
                  <a:lnTo>
                    <a:pt x="0" y="22"/>
                  </a:lnTo>
                  <a:lnTo>
                    <a:pt x="0" y="65"/>
                  </a:lnTo>
                  <a:lnTo>
                    <a:pt x="40" y="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93">
              <a:extLst>
                <a:ext uri="{FF2B5EF4-FFF2-40B4-BE49-F238E27FC236}">
                  <a16:creationId xmlns:a16="http://schemas.microsoft.com/office/drawing/2014/main" xmlns="" id="{F6CC411B-F99D-42D8-8152-BC4A3AF9AEAD}"/>
                </a:ext>
              </a:extLst>
            </p:cNvPr>
            <p:cNvSpPr>
              <a:spLocks/>
            </p:cNvSpPr>
            <p:nvPr/>
          </p:nvSpPr>
          <p:spPr bwMode="auto">
            <a:xfrm>
              <a:off x="6858000" y="2297113"/>
              <a:ext cx="130175" cy="134938"/>
            </a:xfrm>
            <a:custGeom>
              <a:avLst/>
              <a:gdLst/>
              <a:ahLst/>
              <a:cxnLst>
                <a:cxn ang="0">
                  <a:pos x="41" y="85"/>
                </a:cxn>
                <a:cxn ang="0">
                  <a:pos x="82" y="65"/>
                </a:cxn>
                <a:cxn ang="0">
                  <a:pos x="82" y="22"/>
                </a:cxn>
                <a:cxn ang="0">
                  <a:pos x="39" y="0"/>
                </a:cxn>
                <a:cxn ang="0">
                  <a:pos x="0" y="22"/>
                </a:cxn>
                <a:cxn ang="0">
                  <a:pos x="0" y="65"/>
                </a:cxn>
                <a:cxn ang="0">
                  <a:pos x="41" y="85"/>
                </a:cxn>
              </a:cxnLst>
              <a:rect l="0" t="0" r="r" b="b"/>
              <a:pathLst>
                <a:path w="82" h="85">
                  <a:moveTo>
                    <a:pt x="41" y="85"/>
                  </a:moveTo>
                  <a:lnTo>
                    <a:pt x="82" y="65"/>
                  </a:lnTo>
                  <a:lnTo>
                    <a:pt x="82" y="22"/>
                  </a:lnTo>
                  <a:lnTo>
                    <a:pt x="39" y="0"/>
                  </a:lnTo>
                  <a:lnTo>
                    <a:pt x="0" y="22"/>
                  </a:lnTo>
                  <a:lnTo>
                    <a:pt x="0" y="65"/>
                  </a:lnTo>
                  <a:lnTo>
                    <a:pt x="41" y="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94">
              <a:extLst>
                <a:ext uri="{FF2B5EF4-FFF2-40B4-BE49-F238E27FC236}">
                  <a16:creationId xmlns:a16="http://schemas.microsoft.com/office/drawing/2014/main" xmlns="" id="{DDAEC867-60DF-4E63-A1E8-4140C94BC2B0}"/>
                </a:ext>
              </a:extLst>
            </p:cNvPr>
            <p:cNvSpPr>
              <a:spLocks/>
            </p:cNvSpPr>
            <p:nvPr/>
          </p:nvSpPr>
          <p:spPr bwMode="auto">
            <a:xfrm>
              <a:off x="6784975" y="2185988"/>
              <a:ext cx="130175" cy="134938"/>
            </a:xfrm>
            <a:custGeom>
              <a:avLst/>
              <a:gdLst/>
              <a:ahLst/>
              <a:cxnLst>
                <a:cxn ang="0">
                  <a:pos x="41" y="85"/>
                </a:cxn>
                <a:cxn ang="0">
                  <a:pos x="82" y="64"/>
                </a:cxn>
                <a:cxn ang="0">
                  <a:pos x="82" y="22"/>
                </a:cxn>
                <a:cxn ang="0">
                  <a:pos x="41" y="0"/>
                </a:cxn>
                <a:cxn ang="0">
                  <a:pos x="0" y="22"/>
                </a:cxn>
                <a:cxn ang="0">
                  <a:pos x="0" y="64"/>
                </a:cxn>
                <a:cxn ang="0">
                  <a:pos x="41" y="85"/>
                </a:cxn>
              </a:cxnLst>
              <a:rect l="0" t="0" r="r" b="b"/>
              <a:pathLst>
                <a:path w="82" h="85">
                  <a:moveTo>
                    <a:pt x="41" y="85"/>
                  </a:moveTo>
                  <a:lnTo>
                    <a:pt x="82" y="64"/>
                  </a:lnTo>
                  <a:lnTo>
                    <a:pt x="82" y="22"/>
                  </a:lnTo>
                  <a:lnTo>
                    <a:pt x="41" y="0"/>
                  </a:lnTo>
                  <a:lnTo>
                    <a:pt x="0" y="22"/>
                  </a:lnTo>
                  <a:lnTo>
                    <a:pt x="0" y="64"/>
                  </a:lnTo>
                  <a:lnTo>
                    <a:pt x="41" y="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95">
              <a:extLst>
                <a:ext uri="{FF2B5EF4-FFF2-40B4-BE49-F238E27FC236}">
                  <a16:creationId xmlns:a16="http://schemas.microsoft.com/office/drawing/2014/main" xmlns="" id="{D2A7E49D-7300-4ECD-9A87-0F83199E9385}"/>
                </a:ext>
              </a:extLst>
            </p:cNvPr>
            <p:cNvSpPr>
              <a:spLocks/>
            </p:cNvSpPr>
            <p:nvPr/>
          </p:nvSpPr>
          <p:spPr bwMode="auto">
            <a:xfrm>
              <a:off x="6718300" y="2522538"/>
              <a:ext cx="128588" cy="138113"/>
            </a:xfrm>
            <a:custGeom>
              <a:avLst/>
              <a:gdLst/>
              <a:ahLst/>
              <a:cxnLst>
                <a:cxn ang="0">
                  <a:pos x="40" y="87"/>
                </a:cxn>
                <a:cxn ang="0">
                  <a:pos x="81" y="67"/>
                </a:cxn>
                <a:cxn ang="0">
                  <a:pos x="81" y="23"/>
                </a:cxn>
                <a:cxn ang="0">
                  <a:pos x="40" y="0"/>
                </a:cxn>
                <a:cxn ang="0">
                  <a:pos x="0" y="23"/>
                </a:cxn>
                <a:cxn ang="0">
                  <a:pos x="0" y="67"/>
                </a:cxn>
                <a:cxn ang="0">
                  <a:pos x="40" y="87"/>
                </a:cxn>
              </a:cxnLst>
              <a:rect l="0" t="0" r="r" b="b"/>
              <a:pathLst>
                <a:path w="81" h="87">
                  <a:moveTo>
                    <a:pt x="40" y="87"/>
                  </a:moveTo>
                  <a:lnTo>
                    <a:pt x="81" y="67"/>
                  </a:lnTo>
                  <a:lnTo>
                    <a:pt x="81" y="23"/>
                  </a:lnTo>
                  <a:lnTo>
                    <a:pt x="40" y="0"/>
                  </a:lnTo>
                  <a:lnTo>
                    <a:pt x="0" y="23"/>
                  </a:lnTo>
                  <a:lnTo>
                    <a:pt x="0" y="67"/>
                  </a:lnTo>
                  <a:lnTo>
                    <a:pt x="40" y="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96">
              <a:extLst>
                <a:ext uri="{FF2B5EF4-FFF2-40B4-BE49-F238E27FC236}">
                  <a16:creationId xmlns:a16="http://schemas.microsoft.com/office/drawing/2014/main" xmlns="" id="{009377C3-8223-436D-88B0-80AD100695B3}"/>
                </a:ext>
              </a:extLst>
            </p:cNvPr>
            <p:cNvSpPr>
              <a:spLocks/>
            </p:cNvSpPr>
            <p:nvPr/>
          </p:nvSpPr>
          <p:spPr bwMode="auto">
            <a:xfrm>
              <a:off x="6858000" y="2522538"/>
              <a:ext cx="130175" cy="138113"/>
            </a:xfrm>
            <a:custGeom>
              <a:avLst/>
              <a:gdLst/>
              <a:ahLst/>
              <a:cxnLst>
                <a:cxn ang="0">
                  <a:pos x="41" y="87"/>
                </a:cxn>
                <a:cxn ang="0">
                  <a:pos x="82" y="67"/>
                </a:cxn>
                <a:cxn ang="0">
                  <a:pos x="82" y="23"/>
                </a:cxn>
                <a:cxn ang="0">
                  <a:pos x="39" y="0"/>
                </a:cxn>
                <a:cxn ang="0">
                  <a:pos x="0" y="23"/>
                </a:cxn>
                <a:cxn ang="0">
                  <a:pos x="0" y="67"/>
                </a:cxn>
                <a:cxn ang="0">
                  <a:pos x="41" y="87"/>
                </a:cxn>
              </a:cxnLst>
              <a:rect l="0" t="0" r="r" b="b"/>
              <a:pathLst>
                <a:path w="82" h="87">
                  <a:moveTo>
                    <a:pt x="41" y="87"/>
                  </a:moveTo>
                  <a:lnTo>
                    <a:pt x="82" y="67"/>
                  </a:lnTo>
                  <a:lnTo>
                    <a:pt x="82" y="23"/>
                  </a:lnTo>
                  <a:lnTo>
                    <a:pt x="39" y="0"/>
                  </a:lnTo>
                  <a:lnTo>
                    <a:pt x="0" y="23"/>
                  </a:lnTo>
                  <a:lnTo>
                    <a:pt x="0" y="67"/>
                  </a:lnTo>
                  <a:lnTo>
                    <a:pt x="41" y="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97">
              <a:extLst>
                <a:ext uri="{FF2B5EF4-FFF2-40B4-BE49-F238E27FC236}">
                  <a16:creationId xmlns:a16="http://schemas.microsoft.com/office/drawing/2014/main" xmlns="" id="{C1B64830-65D2-4FE7-A783-EF9B1DCF87FD}"/>
                </a:ext>
              </a:extLst>
            </p:cNvPr>
            <p:cNvSpPr>
              <a:spLocks/>
            </p:cNvSpPr>
            <p:nvPr/>
          </p:nvSpPr>
          <p:spPr bwMode="auto">
            <a:xfrm>
              <a:off x="6784975" y="2411413"/>
              <a:ext cx="130175" cy="138113"/>
            </a:xfrm>
            <a:custGeom>
              <a:avLst/>
              <a:gdLst/>
              <a:ahLst/>
              <a:cxnLst>
                <a:cxn ang="0">
                  <a:pos x="41" y="87"/>
                </a:cxn>
                <a:cxn ang="0">
                  <a:pos x="82" y="67"/>
                </a:cxn>
                <a:cxn ang="0">
                  <a:pos x="82" y="22"/>
                </a:cxn>
                <a:cxn ang="0">
                  <a:pos x="41" y="0"/>
                </a:cxn>
                <a:cxn ang="0">
                  <a:pos x="0" y="22"/>
                </a:cxn>
                <a:cxn ang="0">
                  <a:pos x="0" y="67"/>
                </a:cxn>
                <a:cxn ang="0">
                  <a:pos x="41" y="87"/>
                </a:cxn>
              </a:cxnLst>
              <a:rect l="0" t="0" r="r" b="b"/>
              <a:pathLst>
                <a:path w="82" h="87">
                  <a:moveTo>
                    <a:pt x="41" y="87"/>
                  </a:moveTo>
                  <a:lnTo>
                    <a:pt x="82" y="67"/>
                  </a:lnTo>
                  <a:lnTo>
                    <a:pt x="82" y="22"/>
                  </a:lnTo>
                  <a:lnTo>
                    <a:pt x="41" y="0"/>
                  </a:lnTo>
                  <a:lnTo>
                    <a:pt x="0" y="22"/>
                  </a:lnTo>
                  <a:lnTo>
                    <a:pt x="0" y="67"/>
                  </a:lnTo>
                  <a:lnTo>
                    <a:pt x="41" y="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98">
              <a:extLst>
                <a:ext uri="{FF2B5EF4-FFF2-40B4-BE49-F238E27FC236}">
                  <a16:creationId xmlns:a16="http://schemas.microsoft.com/office/drawing/2014/main" xmlns="" id="{1B493184-4B63-4E71-94A8-27E54E13EFCC}"/>
                </a:ext>
              </a:extLst>
            </p:cNvPr>
            <p:cNvSpPr>
              <a:spLocks/>
            </p:cNvSpPr>
            <p:nvPr/>
          </p:nvSpPr>
          <p:spPr bwMode="auto">
            <a:xfrm>
              <a:off x="6932613" y="2414588"/>
              <a:ext cx="131763" cy="134938"/>
            </a:xfrm>
            <a:custGeom>
              <a:avLst/>
              <a:gdLst/>
              <a:ahLst/>
              <a:cxnLst>
                <a:cxn ang="0">
                  <a:pos x="40" y="85"/>
                </a:cxn>
                <a:cxn ang="0">
                  <a:pos x="83" y="65"/>
                </a:cxn>
                <a:cxn ang="0">
                  <a:pos x="83" y="22"/>
                </a:cxn>
                <a:cxn ang="0">
                  <a:pos x="40" y="0"/>
                </a:cxn>
                <a:cxn ang="0">
                  <a:pos x="0" y="22"/>
                </a:cxn>
                <a:cxn ang="0">
                  <a:pos x="0" y="65"/>
                </a:cxn>
                <a:cxn ang="0">
                  <a:pos x="40" y="85"/>
                </a:cxn>
              </a:cxnLst>
              <a:rect l="0" t="0" r="r" b="b"/>
              <a:pathLst>
                <a:path w="83" h="85">
                  <a:moveTo>
                    <a:pt x="40" y="85"/>
                  </a:moveTo>
                  <a:lnTo>
                    <a:pt x="83" y="65"/>
                  </a:lnTo>
                  <a:lnTo>
                    <a:pt x="83" y="22"/>
                  </a:lnTo>
                  <a:lnTo>
                    <a:pt x="40" y="0"/>
                  </a:lnTo>
                  <a:lnTo>
                    <a:pt x="0" y="22"/>
                  </a:lnTo>
                  <a:lnTo>
                    <a:pt x="0" y="65"/>
                  </a:lnTo>
                  <a:lnTo>
                    <a:pt x="40" y="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99">
              <a:extLst>
                <a:ext uri="{FF2B5EF4-FFF2-40B4-BE49-F238E27FC236}">
                  <a16:creationId xmlns:a16="http://schemas.microsoft.com/office/drawing/2014/main" xmlns="" id="{7725AFA6-3E35-41C3-B054-7F4D3556B691}"/>
                </a:ext>
              </a:extLst>
            </p:cNvPr>
            <p:cNvSpPr>
              <a:spLocks/>
            </p:cNvSpPr>
            <p:nvPr/>
          </p:nvSpPr>
          <p:spPr bwMode="auto">
            <a:xfrm>
              <a:off x="7072313" y="2414588"/>
              <a:ext cx="130175" cy="134938"/>
            </a:xfrm>
            <a:custGeom>
              <a:avLst/>
              <a:gdLst/>
              <a:ahLst/>
              <a:cxnLst>
                <a:cxn ang="0">
                  <a:pos x="41" y="85"/>
                </a:cxn>
                <a:cxn ang="0">
                  <a:pos x="82" y="65"/>
                </a:cxn>
                <a:cxn ang="0">
                  <a:pos x="82" y="22"/>
                </a:cxn>
                <a:cxn ang="0">
                  <a:pos x="39" y="0"/>
                </a:cxn>
                <a:cxn ang="0">
                  <a:pos x="0" y="22"/>
                </a:cxn>
                <a:cxn ang="0">
                  <a:pos x="0" y="65"/>
                </a:cxn>
                <a:cxn ang="0">
                  <a:pos x="41" y="85"/>
                </a:cxn>
              </a:cxnLst>
              <a:rect l="0" t="0" r="r" b="b"/>
              <a:pathLst>
                <a:path w="82" h="85">
                  <a:moveTo>
                    <a:pt x="41" y="85"/>
                  </a:moveTo>
                  <a:lnTo>
                    <a:pt x="82" y="65"/>
                  </a:lnTo>
                  <a:lnTo>
                    <a:pt x="82" y="22"/>
                  </a:lnTo>
                  <a:lnTo>
                    <a:pt x="39" y="0"/>
                  </a:lnTo>
                  <a:lnTo>
                    <a:pt x="0" y="22"/>
                  </a:lnTo>
                  <a:lnTo>
                    <a:pt x="0" y="65"/>
                  </a:lnTo>
                  <a:lnTo>
                    <a:pt x="41" y="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100">
              <a:extLst>
                <a:ext uri="{FF2B5EF4-FFF2-40B4-BE49-F238E27FC236}">
                  <a16:creationId xmlns:a16="http://schemas.microsoft.com/office/drawing/2014/main" xmlns="" id="{5BEA55BB-2009-4BC0-9816-2D6AAB02F3D4}"/>
                </a:ext>
              </a:extLst>
            </p:cNvPr>
            <p:cNvSpPr>
              <a:spLocks/>
            </p:cNvSpPr>
            <p:nvPr/>
          </p:nvSpPr>
          <p:spPr bwMode="auto">
            <a:xfrm>
              <a:off x="6999288" y="2303463"/>
              <a:ext cx="131763" cy="134938"/>
            </a:xfrm>
            <a:custGeom>
              <a:avLst/>
              <a:gdLst/>
              <a:ahLst/>
              <a:cxnLst>
                <a:cxn ang="0">
                  <a:pos x="41" y="85"/>
                </a:cxn>
                <a:cxn ang="0">
                  <a:pos x="83" y="64"/>
                </a:cxn>
                <a:cxn ang="0">
                  <a:pos x="83" y="22"/>
                </a:cxn>
                <a:cxn ang="0">
                  <a:pos x="41" y="0"/>
                </a:cxn>
                <a:cxn ang="0">
                  <a:pos x="0" y="22"/>
                </a:cxn>
                <a:cxn ang="0">
                  <a:pos x="0" y="64"/>
                </a:cxn>
                <a:cxn ang="0">
                  <a:pos x="41" y="85"/>
                </a:cxn>
              </a:cxnLst>
              <a:rect l="0" t="0" r="r" b="b"/>
              <a:pathLst>
                <a:path w="83" h="85">
                  <a:moveTo>
                    <a:pt x="41" y="85"/>
                  </a:moveTo>
                  <a:lnTo>
                    <a:pt x="83" y="64"/>
                  </a:lnTo>
                  <a:lnTo>
                    <a:pt x="83" y="22"/>
                  </a:lnTo>
                  <a:lnTo>
                    <a:pt x="41" y="0"/>
                  </a:lnTo>
                  <a:lnTo>
                    <a:pt x="0" y="22"/>
                  </a:lnTo>
                  <a:lnTo>
                    <a:pt x="0" y="64"/>
                  </a:lnTo>
                  <a:lnTo>
                    <a:pt x="41" y="8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5" name="Group 205">
            <a:extLst>
              <a:ext uri="{FF2B5EF4-FFF2-40B4-BE49-F238E27FC236}">
                <a16:creationId xmlns:a16="http://schemas.microsoft.com/office/drawing/2014/main" xmlns="" id="{FDCCC0C8-20DB-4F57-B547-932AC503A619}"/>
              </a:ext>
            </a:extLst>
          </p:cNvPr>
          <p:cNvGrpSpPr/>
          <p:nvPr/>
        </p:nvGrpSpPr>
        <p:grpSpPr>
          <a:xfrm>
            <a:off x="4290146" y="2912720"/>
            <a:ext cx="566717" cy="633129"/>
            <a:chOff x="6445250" y="2822575"/>
            <a:chExt cx="812800" cy="908050"/>
          </a:xfrm>
          <a:solidFill>
            <a:srgbClr val="317B9D"/>
          </a:solidFill>
        </p:grpSpPr>
        <p:sp>
          <p:nvSpPr>
            <p:cNvPr id="76" name="Freeform 101">
              <a:extLst>
                <a:ext uri="{FF2B5EF4-FFF2-40B4-BE49-F238E27FC236}">
                  <a16:creationId xmlns:a16="http://schemas.microsoft.com/office/drawing/2014/main" xmlns="" id="{F2AD1BB3-594B-4F3E-B719-655AB26752C9}"/>
                </a:ext>
              </a:extLst>
            </p:cNvPr>
            <p:cNvSpPr>
              <a:spLocks noEditPoints="1"/>
            </p:cNvSpPr>
            <p:nvPr/>
          </p:nvSpPr>
          <p:spPr bwMode="auto">
            <a:xfrm>
              <a:off x="6445250" y="2822575"/>
              <a:ext cx="812800" cy="908050"/>
            </a:xfrm>
            <a:custGeom>
              <a:avLst/>
              <a:gdLst/>
              <a:ahLst/>
              <a:cxnLst>
                <a:cxn ang="0">
                  <a:pos x="249" y="169"/>
                </a:cxn>
                <a:cxn ang="0">
                  <a:pos x="256" y="131"/>
                </a:cxn>
                <a:cxn ang="0">
                  <a:pos x="243" y="112"/>
                </a:cxn>
                <a:cxn ang="0">
                  <a:pos x="234" y="143"/>
                </a:cxn>
                <a:cxn ang="0">
                  <a:pos x="203" y="152"/>
                </a:cxn>
                <a:cxn ang="0">
                  <a:pos x="171" y="115"/>
                </a:cxn>
                <a:cxn ang="0">
                  <a:pos x="175" y="85"/>
                </a:cxn>
                <a:cxn ang="0">
                  <a:pos x="173" y="52"/>
                </a:cxn>
                <a:cxn ang="0">
                  <a:pos x="157" y="88"/>
                </a:cxn>
                <a:cxn ang="0">
                  <a:pos x="109" y="98"/>
                </a:cxn>
                <a:cxn ang="0">
                  <a:pos x="87" y="74"/>
                </a:cxn>
                <a:cxn ang="0">
                  <a:pos x="91" y="38"/>
                </a:cxn>
                <a:cxn ang="0">
                  <a:pos x="91" y="5"/>
                </a:cxn>
                <a:cxn ang="0">
                  <a:pos x="73" y="47"/>
                </a:cxn>
                <a:cxn ang="0">
                  <a:pos x="40" y="56"/>
                </a:cxn>
                <a:cxn ang="0">
                  <a:pos x="39" y="72"/>
                </a:cxn>
                <a:cxn ang="0">
                  <a:pos x="73" y="81"/>
                </a:cxn>
                <a:cxn ang="0">
                  <a:pos x="77" y="105"/>
                </a:cxn>
                <a:cxn ang="0">
                  <a:pos x="63" y="143"/>
                </a:cxn>
                <a:cxn ang="0">
                  <a:pos x="31" y="151"/>
                </a:cxn>
                <a:cxn ang="0">
                  <a:pos x="32" y="168"/>
                </a:cxn>
                <a:cxn ang="0">
                  <a:pos x="63" y="177"/>
                </a:cxn>
                <a:cxn ang="0">
                  <a:pos x="77" y="214"/>
                </a:cxn>
                <a:cxn ang="0">
                  <a:pos x="71" y="235"/>
                </a:cxn>
                <a:cxn ang="0">
                  <a:pos x="45" y="249"/>
                </a:cxn>
                <a:cxn ang="0">
                  <a:pos x="25" y="269"/>
                </a:cxn>
                <a:cxn ang="0">
                  <a:pos x="55" y="261"/>
                </a:cxn>
                <a:cxn ang="0">
                  <a:pos x="74" y="282"/>
                </a:cxn>
                <a:cxn ang="0">
                  <a:pos x="89" y="273"/>
                </a:cxn>
                <a:cxn ang="0">
                  <a:pos x="84" y="244"/>
                </a:cxn>
                <a:cxn ang="0">
                  <a:pos x="109" y="221"/>
                </a:cxn>
                <a:cxn ang="0">
                  <a:pos x="157" y="231"/>
                </a:cxn>
                <a:cxn ang="0">
                  <a:pos x="161" y="254"/>
                </a:cxn>
                <a:cxn ang="0">
                  <a:pos x="205" y="257"/>
                </a:cxn>
                <a:cxn ang="0">
                  <a:pos x="225" y="237"/>
                </a:cxn>
                <a:cxn ang="0">
                  <a:pos x="193" y="246"/>
                </a:cxn>
                <a:cxn ang="0">
                  <a:pos x="170" y="225"/>
                </a:cxn>
                <a:cxn ang="0">
                  <a:pos x="182" y="179"/>
                </a:cxn>
                <a:cxn ang="0">
                  <a:pos x="214" y="163"/>
                </a:cxn>
                <a:cxn ang="0">
                  <a:pos x="248" y="191"/>
                </a:cxn>
                <a:cxn ang="0">
                  <a:pos x="277" y="207"/>
                </a:cxn>
                <a:cxn ang="0">
                  <a:pos x="157" y="197"/>
                </a:cxn>
                <a:cxn ang="0">
                  <a:pos x="109" y="207"/>
                </a:cxn>
                <a:cxn ang="0">
                  <a:pos x="77" y="169"/>
                </a:cxn>
                <a:cxn ang="0">
                  <a:pos x="87" y="125"/>
                </a:cxn>
                <a:cxn ang="0">
                  <a:pos x="138" y="109"/>
                </a:cxn>
                <a:cxn ang="0">
                  <a:pos x="175" y="144"/>
                </a:cxn>
                <a:cxn ang="0">
                  <a:pos x="175" y="175"/>
                </a:cxn>
              </a:cxnLst>
              <a:rect l="0" t="0" r="r" b="b"/>
              <a:pathLst>
                <a:path w="277" h="309">
                  <a:moveTo>
                    <a:pt x="260" y="190"/>
                  </a:moveTo>
                  <a:cubicBezTo>
                    <a:pt x="257" y="190"/>
                    <a:pt x="257" y="190"/>
                    <a:pt x="255" y="188"/>
                  </a:cubicBezTo>
                  <a:cubicBezTo>
                    <a:pt x="253" y="184"/>
                    <a:pt x="250" y="178"/>
                    <a:pt x="248" y="175"/>
                  </a:cubicBezTo>
                  <a:cubicBezTo>
                    <a:pt x="246" y="171"/>
                    <a:pt x="248" y="170"/>
                    <a:pt x="249" y="169"/>
                  </a:cubicBezTo>
                  <a:cubicBezTo>
                    <a:pt x="250" y="166"/>
                    <a:pt x="251" y="163"/>
                    <a:pt x="251" y="160"/>
                  </a:cubicBezTo>
                  <a:cubicBezTo>
                    <a:pt x="251" y="157"/>
                    <a:pt x="250" y="154"/>
                    <a:pt x="249" y="151"/>
                  </a:cubicBezTo>
                  <a:cubicBezTo>
                    <a:pt x="248" y="150"/>
                    <a:pt x="246" y="148"/>
                    <a:pt x="248" y="145"/>
                  </a:cubicBezTo>
                  <a:cubicBezTo>
                    <a:pt x="249" y="143"/>
                    <a:pt x="254" y="135"/>
                    <a:pt x="256" y="131"/>
                  </a:cubicBezTo>
                  <a:cubicBezTo>
                    <a:pt x="257" y="129"/>
                    <a:pt x="257" y="129"/>
                    <a:pt x="260" y="129"/>
                  </a:cubicBezTo>
                  <a:cubicBezTo>
                    <a:pt x="269" y="129"/>
                    <a:pt x="277" y="122"/>
                    <a:pt x="277" y="112"/>
                  </a:cubicBezTo>
                  <a:cubicBezTo>
                    <a:pt x="277" y="103"/>
                    <a:pt x="269" y="96"/>
                    <a:pt x="260" y="96"/>
                  </a:cubicBezTo>
                  <a:cubicBezTo>
                    <a:pt x="250" y="96"/>
                    <a:pt x="243" y="103"/>
                    <a:pt x="243" y="112"/>
                  </a:cubicBezTo>
                  <a:cubicBezTo>
                    <a:pt x="243" y="117"/>
                    <a:pt x="244" y="121"/>
                    <a:pt x="247" y="124"/>
                  </a:cubicBezTo>
                  <a:cubicBezTo>
                    <a:pt x="248" y="125"/>
                    <a:pt x="249" y="126"/>
                    <a:pt x="248" y="128"/>
                  </a:cubicBezTo>
                  <a:cubicBezTo>
                    <a:pt x="246" y="132"/>
                    <a:pt x="243" y="138"/>
                    <a:pt x="242" y="140"/>
                  </a:cubicBezTo>
                  <a:cubicBezTo>
                    <a:pt x="240" y="144"/>
                    <a:pt x="236" y="143"/>
                    <a:pt x="234" y="143"/>
                  </a:cubicBezTo>
                  <a:cubicBezTo>
                    <a:pt x="227" y="143"/>
                    <a:pt x="222" y="147"/>
                    <a:pt x="219" y="153"/>
                  </a:cubicBezTo>
                  <a:cubicBezTo>
                    <a:pt x="219" y="154"/>
                    <a:pt x="217" y="155"/>
                    <a:pt x="215" y="155"/>
                  </a:cubicBezTo>
                  <a:cubicBezTo>
                    <a:pt x="214" y="155"/>
                    <a:pt x="211" y="155"/>
                    <a:pt x="208" y="155"/>
                  </a:cubicBezTo>
                  <a:cubicBezTo>
                    <a:pt x="205" y="155"/>
                    <a:pt x="204" y="154"/>
                    <a:pt x="203" y="152"/>
                  </a:cubicBezTo>
                  <a:cubicBezTo>
                    <a:pt x="200" y="146"/>
                    <a:pt x="195" y="143"/>
                    <a:pt x="188" y="143"/>
                  </a:cubicBezTo>
                  <a:cubicBezTo>
                    <a:pt x="184" y="143"/>
                    <a:pt x="184" y="143"/>
                    <a:pt x="182" y="141"/>
                  </a:cubicBezTo>
                  <a:cubicBezTo>
                    <a:pt x="179" y="135"/>
                    <a:pt x="171" y="122"/>
                    <a:pt x="171" y="121"/>
                  </a:cubicBezTo>
                  <a:cubicBezTo>
                    <a:pt x="170" y="119"/>
                    <a:pt x="170" y="116"/>
                    <a:pt x="171" y="115"/>
                  </a:cubicBezTo>
                  <a:cubicBezTo>
                    <a:pt x="173" y="112"/>
                    <a:pt x="174" y="109"/>
                    <a:pt x="174" y="105"/>
                  </a:cubicBezTo>
                  <a:cubicBezTo>
                    <a:pt x="174" y="102"/>
                    <a:pt x="174" y="99"/>
                    <a:pt x="172" y="97"/>
                  </a:cubicBezTo>
                  <a:cubicBezTo>
                    <a:pt x="171" y="94"/>
                    <a:pt x="170" y="94"/>
                    <a:pt x="171" y="91"/>
                  </a:cubicBezTo>
                  <a:cubicBezTo>
                    <a:pt x="172" y="89"/>
                    <a:pt x="174" y="87"/>
                    <a:pt x="175" y="85"/>
                  </a:cubicBezTo>
                  <a:cubicBezTo>
                    <a:pt x="176" y="83"/>
                    <a:pt x="179" y="83"/>
                    <a:pt x="180" y="83"/>
                  </a:cubicBezTo>
                  <a:cubicBezTo>
                    <a:pt x="184" y="83"/>
                    <a:pt x="187" y="83"/>
                    <a:pt x="190" y="81"/>
                  </a:cubicBezTo>
                  <a:cubicBezTo>
                    <a:pt x="198" y="76"/>
                    <a:pt x="201" y="66"/>
                    <a:pt x="196" y="58"/>
                  </a:cubicBezTo>
                  <a:cubicBezTo>
                    <a:pt x="192" y="50"/>
                    <a:pt x="181" y="47"/>
                    <a:pt x="173" y="52"/>
                  </a:cubicBezTo>
                  <a:cubicBezTo>
                    <a:pt x="165" y="56"/>
                    <a:pt x="162" y="67"/>
                    <a:pt x="167" y="75"/>
                  </a:cubicBezTo>
                  <a:cubicBezTo>
                    <a:pt x="169" y="78"/>
                    <a:pt x="170" y="78"/>
                    <a:pt x="168" y="81"/>
                  </a:cubicBezTo>
                  <a:cubicBezTo>
                    <a:pt x="167" y="83"/>
                    <a:pt x="166" y="85"/>
                    <a:pt x="165" y="86"/>
                  </a:cubicBezTo>
                  <a:cubicBezTo>
                    <a:pt x="163" y="89"/>
                    <a:pt x="159" y="88"/>
                    <a:pt x="157" y="88"/>
                  </a:cubicBezTo>
                  <a:cubicBezTo>
                    <a:pt x="151" y="88"/>
                    <a:pt x="145" y="92"/>
                    <a:pt x="142" y="98"/>
                  </a:cubicBezTo>
                  <a:cubicBezTo>
                    <a:pt x="142" y="99"/>
                    <a:pt x="139" y="101"/>
                    <a:pt x="137" y="101"/>
                  </a:cubicBezTo>
                  <a:cubicBezTo>
                    <a:pt x="130" y="101"/>
                    <a:pt x="117" y="101"/>
                    <a:pt x="114" y="101"/>
                  </a:cubicBezTo>
                  <a:cubicBezTo>
                    <a:pt x="111" y="101"/>
                    <a:pt x="110" y="99"/>
                    <a:pt x="109" y="98"/>
                  </a:cubicBezTo>
                  <a:cubicBezTo>
                    <a:pt x="107" y="92"/>
                    <a:pt x="101" y="88"/>
                    <a:pt x="94" y="88"/>
                  </a:cubicBezTo>
                  <a:cubicBezTo>
                    <a:pt x="93" y="88"/>
                    <a:pt x="90" y="87"/>
                    <a:pt x="89" y="86"/>
                  </a:cubicBezTo>
                  <a:cubicBezTo>
                    <a:pt x="88" y="84"/>
                    <a:pt x="87" y="82"/>
                    <a:pt x="86" y="81"/>
                  </a:cubicBezTo>
                  <a:cubicBezTo>
                    <a:pt x="84" y="77"/>
                    <a:pt x="86" y="75"/>
                    <a:pt x="87" y="74"/>
                  </a:cubicBezTo>
                  <a:cubicBezTo>
                    <a:pt x="89" y="71"/>
                    <a:pt x="90" y="68"/>
                    <a:pt x="90" y="64"/>
                  </a:cubicBezTo>
                  <a:cubicBezTo>
                    <a:pt x="90" y="60"/>
                    <a:pt x="88" y="57"/>
                    <a:pt x="86" y="54"/>
                  </a:cubicBezTo>
                  <a:cubicBezTo>
                    <a:pt x="85" y="53"/>
                    <a:pt x="84" y="50"/>
                    <a:pt x="85" y="48"/>
                  </a:cubicBezTo>
                  <a:cubicBezTo>
                    <a:pt x="87" y="45"/>
                    <a:pt x="90" y="40"/>
                    <a:pt x="91" y="38"/>
                  </a:cubicBezTo>
                  <a:cubicBezTo>
                    <a:pt x="93" y="36"/>
                    <a:pt x="95" y="36"/>
                    <a:pt x="96" y="36"/>
                  </a:cubicBezTo>
                  <a:cubicBezTo>
                    <a:pt x="100" y="37"/>
                    <a:pt x="104" y="36"/>
                    <a:pt x="108" y="34"/>
                  </a:cubicBezTo>
                  <a:cubicBezTo>
                    <a:pt x="116" y="30"/>
                    <a:pt x="119" y="19"/>
                    <a:pt x="114" y="11"/>
                  </a:cubicBezTo>
                  <a:cubicBezTo>
                    <a:pt x="110" y="3"/>
                    <a:pt x="99" y="0"/>
                    <a:pt x="91" y="5"/>
                  </a:cubicBezTo>
                  <a:cubicBezTo>
                    <a:pt x="83" y="10"/>
                    <a:pt x="80" y="20"/>
                    <a:pt x="85" y="28"/>
                  </a:cubicBezTo>
                  <a:cubicBezTo>
                    <a:pt x="86" y="29"/>
                    <a:pt x="86" y="31"/>
                    <a:pt x="85" y="34"/>
                  </a:cubicBezTo>
                  <a:cubicBezTo>
                    <a:pt x="84" y="36"/>
                    <a:pt x="80" y="41"/>
                    <a:pt x="78" y="45"/>
                  </a:cubicBezTo>
                  <a:cubicBezTo>
                    <a:pt x="76" y="47"/>
                    <a:pt x="75" y="47"/>
                    <a:pt x="73" y="47"/>
                  </a:cubicBezTo>
                  <a:cubicBezTo>
                    <a:pt x="67" y="47"/>
                    <a:pt x="61" y="51"/>
                    <a:pt x="58" y="56"/>
                  </a:cubicBezTo>
                  <a:cubicBezTo>
                    <a:pt x="57" y="59"/>
                    <a:pt x="57" y="60"/>
                    <a:pt x="53" y="60"/>
                  </a:cubicBezTo>
                  <a:cubicBezTo>
                    <a:pt x="51" y="60"/>
                    <a:pt x="47" y="60"/>
                    <a:pt x="45" y="60"/>
                  </a:cubicBezTo>
                  <a:cubicBezTo>
                    <a:pt x="42" y="60"/>
                    <a:pt x="40" y="57"/>
                    <a:pt x="40" y="56"/>
                  </a:cubicBezTo>
                  <a:cubicBezTo>
                    <a:pt x="37" y="50"/>
                    <a:pt x="31" y="46"/>
                    <a:pt x="25" y="46"/>
                  </a:cubicBezTo>
                  <a:cubicBezTo>
                    <a:pt x="15" y="46"/>
                    <a:pt x="8" y="54"/>
                    <a:pt x="8" y="63"/>
                  </a:cubicBezTo>
                  <a:cubicBezTo>
                    <a:pt x="8" y="72"/>
                    <a:pt x="15" y="80"/>
                    <a:pt x="25" y="80"/>
                  </a:cubicBezTo>
                  <a:cubicBezTo>
                    <a:pt x="31" y="80"/>
                    <a:pt x="36" y="77"/>
                    <a:pt x="39" y="72"/>
                  </a:cubicBezTo>
                  <a:cubicBezTo>
                    <a:pt x="41" y="69"/>
                    <a:pt x="41" y="68"/>
                    <a:pt x="44" y="68"/>
                  </a:cubicBezTo>
                  <a:cubicBezTo>
                    <a:pt x="47" y="68"/>
                    <a:pt x="50" y="68"/>
                    <a:pt x="53" y="68"/>
                  </a:cubicBezTo>
                  <a:cubicBezTo>
                    <a:pt x="56" y="68"/>
                    <a:pt x="57" y="70"/>
                    <a:pt x="57" y="70"/>
                  </a:cubicBezTo>
                  <a:cubicBezTo>
                    <a:pt x="60" y="77"/>
                    <a:pt x="66" y="81"/>
                    <a:pt x="73" y="81"/>
                  </a:cubicBezTo>
                  <a:cubicBezTo>
                    <a:pt x="74" y="81"/>
                    <a:pt x="77" y="81"/>
                    <a:pt x="79" y="84"/>
                  </a:cubicBezTo>
                  <a:cubicBezTo>
                    <a:pt x="80" y="85"/>
                    <a:pt x="81" y="87"/>
                    <a:pt x="82" y="88"/>
                  </a:cubicBezTo>
                  <a:cubicBezTo>
                    <a:pt x="83" y="90"/>
                    <a:pt x="82" y="94"/>
                    <a:pt x="81" y="95"/>
                  </a:cubicBezTo>
                  <a:cubicBezTo>
                    <a:pt x="79" y="97"/>
                    <a:pt x="77" y="101"/>
                    <a:pt x="77" y="105"/>
                  </a:cubicBezTo>
                  <a:cubicBezTo>
                    <a:pt x="77" y="108"/>
                    <a:pt x="78" y="111"/>
                    <a:pt x="80" y="114"/>
                  </a:cubicBezTo>
                  <a:cubicBezTo>
                    <a:pt x="81" y="115"/>
                    <a:pt x="82" y="118"/>
                    <a:pt x="80" y="121"/>
                  </a:cubicBezTo>
                  <a:cubicBezTo>
                    <a:pt x="79" y="124"/>
                    <a:pt x="73" y="134"/>
                    <a:pt x="70" y="140"/>
                  </a:cubicBezTo>
                  <a:cubicBezTo>
                    <a:pt x="67" y="143"/>
                    <a:pt x="65" y="143"/>
                    <a:pt x="63" y="143"/>
                  </a:cubicBezTo>
                  <a:cubicBezTo>
                    <a:pt x="57" y="143"/>
                    <a:pt x="51" y="146"/>
                    <a:pt x="48" y="152"/>
                  </a:cubicBezTo>
                  <a:cubicBezTo>
                    <a:pt x="47" y="153"/>
                    <a:pt x="47" y="155"/>
                    <a:pt x="43" y="155"/>
                  </a:cubicBezTo>
                  <a:cubicBezTo>
                    <a:pt x="41" y="155"/>
                    <a:pt x="38" y="155"/>
                    <a:pt x="37" y="155"/>
                  </a:cubicBezTo>
                  <a:cubicBezTo>
                    <a:pt x="33" y="155"/>
                    <a:pt x="32" y="152"/>
                    <a:pt x="31" y="151"/>
                  </a:cubicBezTo>
                  <a:cubicBezTo>
                    <a:pt x="28" y="146"/>
                    <a:pt x="23" y="143"/>
                    <a:pt x="17" y="143"/>
                  </a:cubicBezTo>
                  <a:cubicBezTo>
                    <a:pt x="8" y="143"/>
                    <a:pt x="0" y="150"/>
                    <a:pt x="0" y="160"/>
                  </a:cubicBezTo>
                  <a:cubicBezTo>
                    <a:pt x="0" y="169"/>
                    <a:pt x="8" y="177"/>
                    <a:pt x="17" y="177"/>
                  </a:cubicBezTo>
                  <a:cubicBezTo>
                    <a:pt x="24" y="177"/>
                    <a:pt x="29" y="173"/>
                    <a:pt x="32" y="168"/>
                  </a:cubicBezTo>
                  <a:cubicBezTo>
                    <a:pt x="33" y="165"/>
                    <a:pt x="34" y="163"/>
                    <a:pt x="37" y="163"/>
                  </a:cubicBezTo>
                  <a:cubicBezTo>
                    <a:pt x="38" y="163"/>
                    <a:pt x="40" y="163"/>
                    <a:pt x="42" y="163"/>
                  </a:cubicBezTo>
                  <a:cubicBezTo>
                    <a:pt x="46" y="163"/>
                    <a:pt x="47" y="166"/>
                    <a:pt x="48" y="168"/>
                  </a:cubicBezTo>
                  <a:cubicBezTo>
                    <a:pt x="51" y="173"/>
                    <a:pt x="57" y="177"/>
                    <a:pt x="63" y="177"/>
                  </a:cubicBezTo>
                  <a:cubicBezTo>
                    <a:pt x="65" y="177"/>
                    <a:pt x="68" y="176"/>
                    <a:pt x="70" y="180"/>
                  </a:cubicBezTo>
                  <a:cubicBezTo>
                    <a:pt x="71" y="182"/>
                    <a:pt x="77" y="192"/>
                    <a:pt x="80" y="198"/>
                  </a:cubicBezTo>
                  <a:cubicBezTo>
                    <a:pt x="82" y="202"/>
                    <a:pt x="82" y="202"/>
                    <a:pt x="80" y="205"/>
                  </a:cubicBezTo>
                  <a:cubicBezTo>
                    <a:pt x="78" y="207"/>
                    <a:pt x="77" y="211"/>
                    <a:pt x="77" y="214"/>
                  </a:cubicBezTo>
                  <a:cubicBezTo>
                    <a:pt x="77" y="217"/>
                    <a:pt x="78" y="219"/>
                    <a:pt x="79" y="221"/>
                  </a:cubicBezTo>
                  <a:cubicBezTo>
                    <a:pt x="80" y="223"/>
                    <a:pt x="82" y="225"/>
                    <a:pt x="80" y="228"/>
                  </a:cubicBezTo>
                  <a:cubicBezTo>
                    <a:pt x="79" y="230"/>
                    <a:pt x="78" y="232"/>
                    <a:pt x="77" y="234"/>
                  </a:cubicBezTo>
                  <a:cubicBezTo>
                    <a:pt x="75" y="237"/>
                    <a:pt x="73" y="235"/>
                    <a:pt x="71" y="235"/>
                  </a:cubicBezTo>
                  <a:cubicBezTo>
                    <a:pt x="68" y="235"/>
                    <a:pt x="64" y="236"/>
                    <a:pt x="61" y="237"/>
                  </a:cubicBezTo>
                  <a:cubicBezTo>
                    <a:pt x="58" y="239"/>
                    <a:pt x="56" y="242"/>
                    <a:pt x="54" y="245"/>
                  </a:cubicBezTo>
                  <a:cubicBezTo>
                    <a:pt x="54" y="246"/>
                    <a:pt x="52" y="249"/>
                    <a:pt x="49" y="249"/>
                  </a:cubicBezTo>
                  <a:cubicBezTo>
                    <a:pt x="48" y="249"/>
                    <a:pt x="46" y="249"/>
                    <a:pt x="45" y="249"/>
                  </a:cubicBezTo>
                  <a:cubicBezTo>
                    <a:pt x="42" y="249"/>
                    <a:pt x="41" y="246"/>
                    <a:pt x="40" y="244"/>
                  </a:cubicBezTo>
                  <a:cubicBezTo>
                    <a:pt x="37" y="239"/>
                    <a:pt x="31" y="235"/>
                    <a:pt x="25" y="235"/>
                  </a:cubicBezTo>
                  <a:cubicBezTo>
                    <a:pt x="15" y="235"/>
                    <a:pt x="8" y="243"/>
                    <a:pt x="8" y="252"/>
                  </a:cubicBezTo>
                  <a:cubicBezTo>
                    <a:pt x="8" y="261"/>
                    <a:pt x="15" y="269"/>
                    <a:pt x="25" y="269"/>
                  </a:cubicBezTo>
                  <a:cubicBezTo>
                    <a:pt x="31" y="269"/>
                    <a:pt x="36" y="266"/>
                    <a:pt x="39" y="261"/>
                  </a:cubicBezTo>
                  <a:cubicBezTo>
                    <a:pt x="41" y="258"/>
                    <a:pt x="43" y="257"/>
                    <a:pt x="45" y="257"/>
                  </a:cubicBezTo>
                  <a:cubicBezTo>
                    <a:pt x="46" y="257"/>
                    <a:pt x="48" y="257"/>
                    <a:pt x="49" y="257"/>
                  </a:cubicBezTo>
                  <a:cubicBezTo>
                    <a:pt x="52" y="257"/>
                    <a:pt x="54" y="259"/>
                    <a:pt x="55" y="261"/>
                  </a:cubicBezTo>
                  <a:cubicBezTo>
                    <a:pt x="58" y="266"/>
                    <a:pt x="63" y="269"/>
                    <a:pt x="69" y="269"/>
                  </a:cubicBezTo>
                  <a:cubicBezTo>
                    <a:pt x="72" y="269"/>
                    <a:pt x="73" y="269"/>
                    <a:pt x="75" y="272"/>
                  </a:cubicBezTo>
                  <a:cubicBezTo>
                    <a:pt x="76" y="274"/>
                    <a:pt x="76" y="274"/>
                    <a:pt x="76" y="274"/>
                  </a:cubicBezTo>
                  <a:cubicBezTo>
                    <a:pt x="77" y="277"/>
                    <a:pt x="76" y="278"/>
                    <a:pt x="74" y="282"/>
                  </a:cubicBezTo>
                  <a:cubicBezTo>
                    <a:pt x="69" y="290"/>
                    <a:pt x="72" y="300"/>
                    <a:pt x="80" y="305"/>
                  </a:cubicBezTo>
                  <a:cubicBezTo>
                    <a:pt x="88" y="309"/>
                    <a:pt x="99" y="307"/>
                    <a:pt x="103" y="299"/>
                  </a:cubicBezTo>
                  <a:cubicBezTo>
                    <a:pt x="108" y="291"/>
                    <a:pt x="105" y="280"/>
                    <a:pt x="97" y="276"/>
                  </a:cubicBezTo>
                  <a:cubicBezTo>
                    <a:pt x="95" y="274"/>
                    <a:pt x="92" y="273"/>
                    <a:pt x="89" y="273"/>
                  </a:cubicBezTo>
                  <a:cubicBezTo>
                    <a:pt x="86" y="273"/>
                    <a:pt x="84" y="273"/>
                    <a:pt x="83" y="271"/>
                  </a:cubicBezTo>
                  <a:cubicBezTo>
                    <a:pt x="82" y="268"/>
                    <a:pt x="82" y="268"/>
                    <a:pt x="82" y="268"/>
                  </a:cubicBezTo>
                  <a:cubicBezTo>
                    <a:pt x="80" y="266"/>
                    <a:pt x="80" y="266"/>
                    <a:pt x="83" y="262"/>
                  </a:cubicBezTo>
                  <a:cubicBezTo>
                    <a:pt x="87" y="257"/>
                    <a:pt x="88" y="250"/>
                    <a:pt x="84" y="244"/>
                  </a:cubicBezTo>
                  <a:cubicBezTo>
                    <a:pt x="83" y="242"/>
                    <a:pt x="82" y="240"/>
                    <a:pt x="83" y="238"/>
                  </a:cubicBezTo>
                  <a:cubicBezTo>
                    <a:pt x="84" y="236"/>
                    <a:pt x="86" y="234"/>
                    <a:pt x="87" y="232"/>
                  </a:cubicBezTo>
                  <a:cubicBezTo>
                    <a:pt x="88" y="230"/>
                    <a:pt x="90" y="231"/>
                    <a:pt x="94" y="231"/>
                  </a:cubicBezTo>
                  <a:cubicBezTo>
                    <a:pt x="101" y="231"/>
                    <a:pt x="107" y="227"/>
                    <a:pt x="109" y="221"/>
                  </a:cubicBezTo>
                  <a:cubicBezTo>
                    <a:pt x="110" y="220"/>
                    <a:pt x="110" y="218"/>
                    <a:pt x="113" y="218"/>
                  </a:cubicBezTo>
                  <a:cubicBezTo>
                    <a:pt x="116" y="218"/>
                    <a:pt x="132" y="218"/>
                    <a:pt x="138" y="218"/>
                  </a:cubicBezTo>
                  <a:cubicBezTo>
                    <a:pt x="140" y="218"/>
                    <a:pt x="142" y="220"/>
                    <a:pt x="142" y="221"/>
                  </a:cubicBezTo>
                  <a:cubicBezTo>
                    <a:pt x="145" y="227"/>
                    <a:pt x="151" y="231"/>
                    <a:pt x="157" y="231"/>
                  </a:cubicBezTo>
                  <a:cubicBezTo>
                    <a:pt x="158" y="231"/>
                    <a:pt x="161" y="230"/>
                    <a:pt x="162" y="233"/>
                  </a:cubicBezTo>
                  <a:cubicBezTo>
                    <a:pt x="162" y="234"/>
                    <a:pt x="164" y="236"/>
                    <a:pt x="165" y="238"/>
                  </a:cubicBezTo>
                  <a:cubicBezTo>
                    <a:pt x="166" y="241"/>
                    <a:pt x="165" y="243"/>
                    <a:pt x="164" y="245"/>
                  </a:cubicBezTo>
                  <a:cubicBezTo>
                    <a:pt x="162" y="247"/>
                    <a:pt x="161" y="251"/>
                    <a:pt x="161" y="254"/>
                  </a:cubicBezTo>
                  <a:cubicBezTo>
                    <a:pt x="161" y="264"/>
                    <a:pt x="169" y="271"/>
                    <a:pt x="178" y="271"/>
                  </a:cubicBezTo>
                  <a:cubicBezTo>
                    <a:pt x="186" y="271"/>
                    <a:pt x="192" y="267"/>
                    <a:pt x="194" y="260"/>
                  </a:cubicBezTo>
                  <a:cubicBezTo>
                    <a:pt x="195" y="259"/>
                    <a:pt x="195" y="257"/>
                    <a:pt x="198" y="257"/>
                  </a:cubicBezTo>
                  <a:cubicBezTo>
                    <a:pt x="200" y="257"/>
                    <a:pt x="202" y="257"/>
                    <a:pt x="205" y="257"/>
                  </a:cubicBezTo>
                  <a:cubicBezTo>
                    <a:pt x="206" y="257"/>
                    <a:pt x="208" y="259"/>
                    <a:pt x="208" y="260"/>
                  </a:cubicBezTo>
                  <a:cubicBezTo>
                    <a:pt x="211" y="266"/>
                    <a:pt x="217" y="271"/>
                    <a:pt x="225" y="271"/>
                  </a:cubicBezTo>
                  <a:cubicBezTo>
                    <a:pt x="234" y="271"/>
                    <a:pt x="241" y="264"/>
                    <a:pt x="241" y="254"/>
                  </a:cubicBezTo>
                  <a:cubicBezTo>
                    <a:pt x="241" y="245"/>
                    <a:pt x="234" y="237"/>
                    <a:pt x="225" y="237"/>
                  </a:cubicBezTo>
                  <a:cubicBezTo>
                    <a:pt x="218" y="237"/>
                    <a:pt x="213" y="241"/>
                    <a:pt x="210" y="246"/>
                  </a:cubicBezTo>
                  <a:cubicBezTo>
                    <a:pt x="208" y="248"/>
                    <a:pt x="208" y="249"/>
                    <a:pt x="205" y="249"/>
                  </a:cubicBezTo>
                  <a:cubicBezTo>
                    <a:pt x="203" y="249"/>
                    <a:pt x="200" y="249"/>
                    <a:pt x="198" y="249"/>
                  </a:cubicBezTo>
                  <a:cubicBezTo>
                    <a:pt x="194" y="249"/>
                    <a:pt x="193" y="247"/>
                    <a:pt x="193" y="246"/>
                  </a:cubicBezTo>
                  <a:cubicBezTo>
                    <a:pt x="190" y="241"/>
                    <a:pt x="184" y="237"/>
                    <a:pt x="178" y="237"/>
                  </a:cubicBezTo>
                  <a:cubicBezTo>
                    <a:pt x="174" y="237"/>
                    <a:pt x="174" y="238"/>
                    <a:pt x="172" y="235"/>
                  </a:cubicBezTo>
                  <a:cubicBezTo>
                    <a:pt x="171" y="234"/>
                    <a:pt x="170" y="232"/>
                    <a:pt x="169" y="230"/>
                  </a:cubicBezTo>
                  <a:cubicBezTo>
                    <a:pt x="168" y="228"/>
                    <a:pt x="170" y="226"/>
                    <a:pt x="170" y="225"/>
                  </a:cubicBezTo>
                  <a:cubicBezTo>
                    <a:pt x="173" y="222"/>
                    <a:pt x="174" y="218"/>
                    <a:pt x="174" y="214"/>
                  </a:cubicBezTo>
                  <a:cubicBezTo>
                    <a:pt x="174" y="210"/>
                    <a:pt x="173" y="207"/>
                    <a:pt x="171" y="204"/>
                  </a:cubicBezTo>
                  <a:cubicBezTo>
                    <a:pt x="170" y="203"/>
                    <a:pt x="168" y="202"/>
                    <a:pt x="170" y="198"/>
                  </a:cubicBezTo>
                  <a:cubicBezTo>
                    <a:pt x="172" y="196"/>
                    <a:pt x="179" y="184"/>
                    <a:pt x="182" y="179"/>
                  </a:cubicBezTo>
                  <a:cubicBezTo>
                    <a:pt x="183" y="177"/>
                    <a:pt x="185" y="177"/>
                    <a:pt x="188" y="177"/>
                  </a:cubicBezTo>
                  <a:cubicBezTo>
                    <a:pt x="195" y="177"/>
                    <a:pt x="201" y="173"/>
                    <a:pt x="204" y="167"/>
                  </a:cubicBezTo>
                  <a:cubicBezTo>
                    <a:pt x="204" y="166"/>
                    <a:pt x="205" y="163"/>
                    <a:pt x="208" y="163"/>
                  </a:cubicBezTo>
                  <a:cubicBezTo>
                    <a:pt x="209" y="163"/>
                    <a:pt x="212" y="163"/>
                    <a:pt x="214" y="163"/>
                  </a:cubicBezTo>
                  <a:cubicBezTo>
                    <a:pt x="217" y="163"/>
                    <a:pt x="218" y="165"/>
                    <a:pt x="219" y="167"/>
                  </a:cubicBezTo>
                  <a:cubicBezTo>
                    <a:pt x="222" y="173"/>
                    <a:pt x="227" y="177"/>
                    <a:pt x="234" y="177"/>
                  </a:cubicBezTo>
                  <a:cubicBezTo>
                    <a:pt x="236" y="177"/>
                    <a:pt x="239" y="175"/>
                    <a:pt x="241" y="179"/>
                  </a:cubicBezTo>
                  <a:cubicBezTo>
                    <a:pt x="243" y="181"/>
                    <a:pt x="246" y="187"/>
                    <a:pt x="248" y="191"/>
                  </a:cubicBezTo>
                  <a:cubicBezTo>
                    <a:pt x="249" y="193"/>
                    <a:pt x="249" y="194"/>
                    <a:pt x="247" y="196"/>
                  </a:cubicBezTo>
                  <a:cubicBezTo>
                    <a:pt x="244" y="199"/>
                    <a:pt x="243" y="203"/>
                    <a:pt x="243" y="207"/>
                  </a:cubicBezTo>
                  <a:cubicBezTo>
                    <a:pt x="243" y="216"/>
                    <a:pt x="250" y="224"/>
                    <a:pt x="260" y="224"/>
                  </a:cubicBezTo>
                  <a:cubicBezTo>
                    <a:pt x="269" y="224"/>
                    <a:pt x="277" y="216"/>
                    <a:pt x="277" y="207"/>
                  </a:cubicBezTo>
                  <a:cubicBezTo>
                    <a:pt x="277" y="198"/>
                    <a:pt x="269" y="190"/>
                    <a:pt x="260" y="190"/>
                  </a:cubicBezTo>
                  <a:close/>
                  <a:moveTo>
                    <a:pt x="175" y="175"/>
                  </a:moveTo>
                  <a:cubicBezTo>
                    <a:pt x="174" y="176"/>
                    <a:pt x="167" y="188"/>
                    <a:pt x="164" y="194"/>
                  </a:cubicBezTo>
                  <a:cubicBezTo>
                    <a:pt x="162" y="198"/>
                    <a:pt x="160" y="197"/>
                    <a:pt x="157" y="197"/>
                  </a:cubicBezTo>
                  <a:cubicBezTo>
                    <a:pt x="151" y="197"/>
                    <a:pt x="145" y="201"/>
                    <a:pt x="142" y="206"/>
                  </a:cubicBezTo>
                  <a:cubicBezTo>
                    <a:pt x="142" y="208"/>
                    <a:pt x="141" y="210"/>
                    <a:pt x="138" y="210"/>
                  </a:cubicBezTo>
                  <a:cubicBezTo>
                    <a:pt x="136" y="210"/>
                    <a:pt x="120" y="210"/>
                    <a:pt x="114" y="210"/>
                  </a:cubicBezTo>
                  <a:cubicBezTo>
                    <a:pt x="111" y="210"/>
                    <a:pt x="110" y="208"/>
                    <a:pt x="109" y="207"/>
                  </a:cubicBezTo>
                  <a:cubicBezTo>
                    <a:pt x="107" y="201"/>
                    <a:pt x="101" y="197"/>
                    <a:pt x="94" y="197"/>
                  </a:cubicBezTo>
                  <a:cubicBezTo>
                    <a:pt x="93" y="197"/>
                    <a:pt x="89" y="198"/>
                    <a:pt x="87" y="194"/>
                  </a:cubicBezTo>
                  <a:cubicBezTo>
                    <a:pt x="85" y="190"/>
                    <a:pt x="77" y="176"/>
                    <a:pt x="77" y="176"/>
                  </a:cubicBezTo>
                  <a:cubicBezTo>
                    <a:pt x="75" y="173"/>
                    <a:pt x="76" y="172"/>
                    <a:pt x="77" y="169"/>
                  </a:cubicBezTo>
                  <a:cubicBezTo>
                    <a:pt x="79" y="166"/>
                    <a:pt x="80" y="163"/>
                    <a:pt x="80" y="160"/>
                  </a:cubicBezTo>
                  <a:cubicBezTo>
                    <a:pt x="80" y="156"/>
                    <a:pt x="79" y="153"/>
                    <a:pt x="77" y="150"/>
                  </a:cubicBezTo>
                  <a:cubicBezTo>
                    <a:pt x="75" y="148"/>
                    <a:pt x="75" y="146"/>
                    <a:pt x="76" y="144"/>
                  </a:cubicBezTo>
                  <a:cubicBezTo>
                    <a:pt x="80" y="138"/>
                    <a:pt x="86" y="127"/>
                    <a:pt x="87" y="125"/>
                  </a:cubicBezTo>
                  <a:cubicBezTo>
                    <a:pt x="89" y="122"/>
                    <a:pt x="93" y="122"/>
                    <a:pt x="94" y="122"/>
                  </a:cubicBezTo>
                  <a:cubicBezTo>
                    <a:pt x="101" y="122"/>
                    <a:pt x="106" y="118"/>
                    <a:pt x="109" y="113"/>
                  </a:cubicBezTo>
                  <a:cubicBezTo>
                    <a:pt x="110" y="112"/>
                    <a:pt x="111" y="109"/>
                    <a:pt x="115" y="109"/>
                  </a:cubicBezTo>
                  <a:cubicBezTo>
                    <a:pt x="118" y="109"/>
                    <a:pt x="131" y="109"/>
                    <a:pt x="138" y="109"/>
                  </a:cubicBezTo>
                  <a:cubicBezTo>
                    <a:pt x="140" y="109"/>
                    <a:pt x="142" y="111"/>
                    <a:pt x="142" y="112"/>
                  </a:cubicBezTo>
                  <a:cubicBezTo>
                    <a:pt x="145" y="118"/>
                    <a:pt x="151" y="122"/>
                    <a:pt x="157" y="122"/>
                  </a:cubicBezTo>
                  <a:cubicBezTo>
                    <a:pt x="159" y="122"/>
                    <a:pt x="162" y="122"/>
                    <a:pt x="164" y="124"/>
                  </a:cubicBezTo>
                  <a:cubicBezTo>
                    <a:pt x="165" y="127"/>
                    <a:pt x="172" y="139"/>
                    <a:pt x="175" y="144"/>
                  </a:cubicBezTo>
                  <a:cubicBezTo>
                    <a:pt x="176" y="146"/>
                    <a:pt x="175" y="149"/>
                    <a:pt x="175" y="150"/>
                  </a:cubicBezTo>
                  <a:cubicBezTo>
                    <a:pt x="173" y="152"/>
                    <a:pt x="171" y="156"/>
                    <a:pt x="171" y="160"/>
                  </a:cubicBezTo>
                  <a:cubicBezTo>
                    <a:pt x="171" y="163"/>
                    <a:pt x="172" y="166"/>
                    <a:pt x="174" y="169"/>
                  </a:cubicBezTo>
                  <a:cubicBezTo>
                    <a:pt x="175" y="170"/>
                    <a:pt x="176" y="173"/>
                    <a:pt x="175" y="17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Oval 102">
              <a:extLst>
                <a:ext uri="{FF2B5EF4-FFF2-40B4-BE49-F238E27FC236}">
                  <a16:creationId xmlns:a16="http://schemas.microsoft.com/office/drawing/2014/main" xmlns="" id="{B4B16448-7AC0-41E3-8F6D-D75C92FAED2E}"/>
                </a:ext>
              </a:extLst>
            </p:cNvPr>
            <p:cNvSpPr>
              <a:spLocks noChangeArrowheads="1"/>
            </p:cNvSpPr>
            <p:nvPr/>
          </p:nvSpPr>
          <p:spPr bwMode="auto">
            <a:xfrm>
              <a:off x="6684963" y="3095625"/>
              <a:ext cx="74613" cy="714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Oval 103">
              <a:extLst>
                <a:ext uri="{FF2B5EF4-FFF2-40B4-BE49-F238E27FC236}">
                  <a16:creationId xmlns:a16="http://schemas.microsoft.com/office/drawing/2014/main" xmlns="" id="{0469BBC6-DA1A-43AD-B599-7479B156F31C}"/>
                </a:ext>
              </a:extLst>
            </p:cNvPr>
            <p:cNvSpPr>
              <a:spLocks noChangeArrowheads="1"/>
            </p:cNvSpPr>
            <p:nvPr/>
          </p:nvSpPr>
          <p:spPr bwMode="auto">
            <a:xfrm>
              <a:off x="6932613" y="3533775"/>
              <a:ext cx="73025" cy="73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104">
              <a:extLst>
                <a:ext uri="{FF2B5EF4-FFF2-40B4-BE49-F238E27FC236}">
                  <a16:creationId xmlns:a16="http://schemas.microsoft.com/office/drawing/2014/main" xmlns="" id="{E8F619C3-BAAF-4138-97AF-91F34AD22ED2}"/>
                </a:ext>
              </a:extLst>
            </p:cNvPr>
            <p:cNvSpPr>
              <a:spLocks/>
            </p:cNvSpPr>
            <p:nvPr/>
          </p:nvSpPr>
          <p:spPr bwMode="auto">
            <a:xfrm>
              <a:off x="6937375" y="2974975"/>
              <a:ext cx="82550" cy="82550"/>
            </a:xfrm>
            <a:custGeom>
              <a:avLst/>
              <a:gdLst/>
              <a:ahLst/>
              <a:cxnLst>
                <a:cxn ang="0">
                  <a:pos x="20" y="25"/>
                </a:cxn>
                <a:cxn ang="0">
                  <a:pos x="3" y="21"/>
                </a:cxn>
                <a:cxn ang="0">
                  <a:pos x="8" y="4"/>
                </a:cxn>
                <a:cxn ang="0">
                  <a:pos x="24" y="8"/>
                </a:cxn>
                <a:cxn ang="0">
                  <a:pos x="20" y="25"/>
                </a:cxn>
              </a:cxnLst>
              <a:rect l="0" t="0" r="r" b="b"/>
              <a:pathLst>
                <a:path w="28" h="28">
                  <a:moveTo>
                    <a:pt x="20" y="25"/>
                  </a:moveTo>
                  <a:cubicBezTo>
                    <a:pt x="14" y="28"/>
                    <a:pt x="7" y="26"/>
                    <a:pt x="3" y="21"/>
                  </a:cubicBezTo>
                  <a:cubicBezTo>
                    <a:pt x="0" y="15"/>
                    <a:pt x="2" y="7"/>
                    <a:pt x="8" y="4"/>
                  </a:cubicBezTo>
                  <a:cubicBezTo>
                    <a:pt x="14" y="0"/>
                    <a:pt x="21" y="2"/>
                    <a:pt x="24" y="8"/>
                  </a:cubicBezTo>
                  <a:cubicBezTo>
                    <a:pt x="28" y="14"/>
                    <a:pt x="26" y="22"/>
                    <a:pt x="20"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Oval 105">
              <a:extLst>
                <a:ext uri="{FF2B5EF4-FFF2-40B4-BE49-F238E27FC236}">
                  <a16:creationId xmlns:a16="http://schemas.microsoft.com/office/drawing/2014/main" xmlns="" id="{B9E3167F-A8C6-43CC-9670-388B82FD6B5E}"/>
                </a:ext>
              </a:extLst>
            </p:cNvPr>
            <p:cNvSpPr>
              <a:spLocks noChangeArrowheads="1"/>
            </p:cNvSpPr>
            <p:nvPr/>
          </p:nvSpPr>
          <p:spPr bwMode="auto">
            <a:xfrm>
              <a:off x="6624638" y="2974975"/>
              <a:ext cx="69850" cy="746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106">
              <a:extLst>
                <a:ext uri="{FF2B5EF4-FFF2-40B4-BE49-F238E27FC236}">
                  <a16:creationId xmlns:a16="http://schemas.microsoft.com/office/drawing/2014/main" xmlns="" id="{EEB3A7FB-C4FD-43F6-B51B-C48A43F3F6A1}"/>
                </a:ext>
              </a:extLst>
            </p:cNvPr>
            <p:cNvSpPr>
              <a:spLocks/>
            </p:cNvSpPr>
            <p:nvPr/>
          </p:nvSpPr>
          <p:spPr bwMode="auto">
            <a:xfrm>
              <a:off x="6608763" y="3522663"/>
              <a:ext cx="82550" cy="80963"/>
            </a:xfrm>
            <a:custGeom>
              <a:avLst/>
              <a:gdLst/>
              <a:ahLst/>
              <a:cxnLst>
                <a:cxn ang="0">
                  <a:pos x="8" y="3"/>
                </a:cxn>
                <a:cxn ang="0">
                  <a:pos x="24" y="8"/>
                </a:cxn>
                <a:cxn ang="0">
                  <a:pos x="20" y="25"/>
                </a:cxn>
                <a:cxn ang="0">
                  <a:pos x="3" y="20"/>
                </a:cxn>
                <a:cxn ang="0">
                  <a:pos x="8" y="3"/>
                </a:cxn>
              </a:cxnLst>
              <a:rect l="0" t="0" r="r" b="b"/>
              <a:pathLst>
                <a:path w="28" h="28">
                  <a:moveTo>
                    <a:pt x="8" y="3"/>
                  </a:moveTo>
                  <a:cubicBezTo>
                    <a:pt x="14" y="0"/>
                    <a:pt x="21" y="2"/>
                    <a:pt x="24" y="8"/>
                  </a:cubicBezTo>
                  <a:cubicBezTo>
                    <a:pt x="28" y="14"/>
                    <a:pt x="26" y="21"/>
                    <a:pt x="20" y="25"/>
                  </a:cubicBezTo>
                  <a:cubicBezTo>
                    <a:pt x="14" y="28"/>
                    <a:pt x="7" y="26"/>
                    <a:pt x="3" y="20"/>
                  </a:cubicBezTo>
                  <a:cubicBezTo>
                    <a:pt x="0" y="14"/>
                    <a:pt x="2" y="7"/>
                    <a:pt x="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Oval 107">
              <a:extLst>
                <a:ext uri="{FF2B5EF4-FFF2-40B4-BE49-F238E27FC236}">
                  <a16:creationId xmlns:a16="http://schemas.microsoft.com/office/drawing/2014/main" xmlns="" id="{D8DE4002-1FFE-4434-927E-2A5AFAD32F15}"/>
                </a:ext>
              </a:extLst>
            </p:cNvPr>
            <p:cNvSpPr>
              <a:spLocks noChangeArrowheads="1"/>
            </p:cNvSpPr>
            <p:nvPr/>
          </p:nvSpPr>
          <p:spPr bwMode="auto">
            <a:xfrm>
              <a:off x="6684963" y="3416300"/>
              <a:ext cx="74613" cy="698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Oval 108">
              <a:extLst>
                <a:ext uri="{FF2B5EF4-FFF2-40B4-BE49-F238E27FC236}">
                  <a16:creationId xmlns:a16="http://schemas.microsoft.com/office/drawing/2014/main" xmlns="" id="{354F8595-2C0D-4207-9A4B-6CB37F8DD33B}"/>
                </a:ext>
              </a:extLst>
            </p:cNvPr>
            <p:cNvSpPr>
              <a:spLocks noChangeArrowheads="1"/>
            </p:cNvSpPr>
            <p:nvPr/>
          </p:nvSpPr>
          <p:spPr bwMode="auto">
            <a:xfrm>
              <a:off x="6870700" y="3095625"/>
              <a:ext cx="73025" cy="714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Oval 109">
              <a:extLst>
                <a:ext uri="{FF2B5EF4-FFF2-40B4-BE49-F238E27FC236}">
                  <a16:creationId xmlns:a16="http://schemas.microsoft.com/office/drawing/2014/main" xmlns="" id="{F7EF38DC-4D1A-4FFD-8497-EC9CA6F3DEF0}"/>
                </a:ext>
              </a:extLst>
            </p:cNvPr>
            <p:cNvSpPr>
              <a:spLocks noChangeArrowheads="1"/>
            </p:cNvSpPr>
            <p:nvPr/>
          </p:nvSpPr>
          <p:spPr bwMode="auto">
            <a:xfrm>
              <a:off x="6870700" y="3416300"/>
              <a:ext cx="73025" cy="698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Oval 110">
              <a:extLst>
                <a:ext uri="{FF2B5EF4-FFF2-40B4-BE49-F238E27FC236}">
                  <a16:creationId xmlns:a16="http://schemas.microsoft.com/office/drawing/2014/main" xmlns="" id="{82682975-5A11-49D5-B5AE-C79680EC5B6E}"/>
                </a:ext>
              </a:extLst>
            </p:cNvPr>
            <p:cNvSpPr>
              <a:spLocks noChangeArrowheads="1"/>
            </p:cNvSpPr>
            <p:nvPr/>
          </p:nvSpPr>
          <p:spPr bwMode="auto">
            <a:xfrm>
              <a:off x="6594475" y="3254375"/>
              <a:ext cx="73025" cy="73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Oval 111">
              <a:extLst>
                <a:ext uri="{FF2B5EF4-FFF2-40B4-BE49-F238E27FC236}">
                  <a16:creationId xmlns:a16="http://schemas.microsoft.com/office/drawing/2014/main" xmlns="" id="{4245C5CF-9450-47F1-80DA-DDA4340A9D14}"/>
                </a:ext>
              </a:extLst>
            </p:cNvPr>
            <p:cNvSpPr>
              <a:spLocks noChangeArrowheads="1"/>
            </p:cNvSpPr>
            <p:nvPr/>
          </p:nvSpPr>
          <p:spPr bwMode="auto">
            <a:xfrm>
              <a:off x="6459538" y="3254375"/>
              <a:ext cx="73025" cy="73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Oval 112">
              <a:extLst>
                <a:ext uri="{FF2B5EF4-FFF2-40B4-BE49-F238E27FC236}">
                  <a16:creationId xmlns:a16="http://schemas.microsoft.com/office/drawing/2014/main" xmlns="" id="{DB63183E-9529-4979-850C-212D865EFB6F}"/>
                </a:ext>
              </a:extLst>
            </p:cNvPr>
            <p:cNvSpPr>
              <a:spLocks noChangeArrowheads="1"/>
            </p:cNvSpPr>
            <p:nvPr/>
          </p:nvSpPr>
          <p:spPr bwMode="auto">
            <a:xfrm>
              <a:off x="6480175" y="3527425"/>
              <a:ext cx="73025" cy="714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Oval 113">
              <a:extLst>
                <a:ext uri="{FF2B5EF4-FFF2-40B4-BE49-F238E27FC236}">
                  <a16:creationId xmlns:a16="http://schemas.microsoft.com/office/drawing/2014/main" xmlns="" id="{5E63A17E-8322-46B6-AE64-33FE9EE6769C}"/>
                </a:ext>
              </a:extLst>
            </p:cNvPr>
            <p:cNvSpPr>
              <a:spLocks noChangeArrowheads="1"/>
            </p:cNvSpPr>
            <p:nvPr/>
          </p:nvSpPr>
          <p:spPr bwMode="auto">
            <a:xfrm>
              <a:off x="6961188" y="3254375"/>
              <a:ext cx="73025" cy="73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Oval 114">
              <a:extLst>
                <a:ext uri="{FF2B5EF4-FFF2-40B4-BE49-F238E27FC236}">
                  <a16:creationId xmlns:a16="http://schemas.microsoft.com/office/drawing/2014/main" xmlns="" id="{76E4C812-D0DF-418B-A179-C9F4C80C8985}"/>
                </a:ext>
              </a:extLst>
            </p:cNvPr>
            <p:cNvSpPr>
              <a:spLocks noChangeArrowheads="1"/>
            </p:cNvSpPr>
            <p:nvPr/>
          </p:nvSpPr>
          <p:spPr bwMode="auto">
            <a:xfrm>
              <a:off x="7096125" y="3254375"/>
              <a:ext cx="73025" cy="73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Oval 115">
              <a:extLst>
                <a:ext uri="{FF2B5EF4-FFF2-40B4-BE49-F238E27FC236}">
                  <a16:creationId xmlns:a16="http://schemas.microsoft.com/office/drawing/2014/main" xmlns="" id="{2BA7D7A9-62B2-45E6-97CE-6973C64752AF}"/>
                </a:ext>
              </a:extLst>
            </p:cNvPr>
            <p:cNvSpPr>
              <a:spLocks noChangeArrowheads="1"/>
            </p:cNvSpPr>
            <p:nvPr/>
          </p:nvSpPr>
          <p:spPr bwMode="auto">
            <a:xfrm>
              <a:off x="7172325" y="3395663"/>
              <a:ext cx="71438" cy="698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Oval 116">
              <a:extLst>
                <a:ext uri="{FF2B5EF4-FFF2-40B4-BE49-F238E27FC236}">
                  <a16:creationId xmlns:a16="http://schemas.microsoft.com/office/drawing/2014/main" xmlns="" id="{29B2EE23-E5A2-41EB-90DC-22DF7A50D924}"/>
                </a:ext>
              </a:extLst>
            </p:cNvPr>
            <p:cNvSpPr>
              <a:spLocks noChangeArrowheads="1"/>
            </p:cNvSpPr>
            <p:nvPr/>
          </p:nvSpPr>
          <p:spPr bwMode="auto">
            <a:xfrm>
              <a:off x="7172325" y="3116263"/>
              <a:ext cx="71438" cy="73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Freeform 117">
              <a:extLst>
                <a:ext uri="{FF2B5EF4-FFF2-40B4-BE49-F238E27FC236}">
                  <a16:creationId xmlns:a16="http://schemas.microsoft.com/office/drawing/2014/main" xmlns="" id="{663F5E6C-F907-47DD-9742-178CEF6EA634}"/>
                </a:ext>
              </a:extLst>
            </p:cNvPr>
            <p:cNvSpPr>
              <a:spLocks/>
            </p:cNvSpPr>
            <p:nvPr/>
          </p:nvSpPr>
          <p:spPr bwMode="auto">
            <a:xfrm>
              <a:off x="6697663" y="2836863"/>
              <a:ext cx="82550" cy="85725"/>
            </a:xfrm>
            <a:custGeom>
              <a:avLst/>
              <a:gdLst/>
              <a:ahLst/>
              <a:cxnLst>
                <a:cxn ang="0">
                  <a:pos x="8" y="4"/>
                </a:cxn>
                <a:cxn ang="0">
                  <a:pos x="25" y="8"/>
                </a:cxn>
                <a:cxn ang="0">
                  <a:pos x="20" y="25"/>
                </a:cxn>
                <a:cxn ang="0">
                  <a:pos x="3" y="21"/>
                </a:cxn>
                <a:cxn ang="0">
                  <a:pos x="8" y="4"/>
                </a:cxn>
              </a:cxnLst>
              <a:rect l="0" t="0" r="r" b="b"/>
              <a:pathLst>
                <a:path w="28" h="29">
                  <a:moveTo>
                    <a:pt x="8" y="4"/>
                  </a:moveTo>
                  <a:cubicBezTo>
                    <a:pt x="14" y="0"/>
                    <a:pt x="21" y="2"/>
                    <a:pt x="25" y="8"/>
                  </a:cubicBezTo>
                  <a:cubicBezTo>
                    <a:pt x="28" y="14"/>
                    <a:pt x="26" y="22"/>
                    <a:pt x="20" y="25"/>
                  </a:cubicBezTo>
                  <a:cubicBezTo>
                    <a:pt x="14" y="29"/>
                    <a:pt x="7" y="27"/>
                    <a:pt x="3" y="21"/>
                  </a:cubicBezTo>
                  <a:cubicBezTo>
                    <a:pt x="0" y="15"/>
                    <a:pt x="2" y="7"/>
                    <a:pt x="8"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Oval 118">
              <a:extLst>
                <a:ext uri="{FF2B5EF4-FFF2-40B4-BE49-F238E27FC236}">
                  <a16:creationId xmlns:a16="http://schemas.microsoft.com/office/drawing/2014/main" xmlns="" id="{E976D0F6-E414-4AB5-A79D-445C310D4365}"/>
                </a:ext>
              </a:extLst>
            </p:cNvPr>
            <p:cNvSpPr>
              <a:spLocks noChangeArrowheads="1"/>
            </p:cNvSpPr>
            <p:nvPr/>
          </p:nvSpPr>
          <p:spPr bwMode="auto">
            <a:xfrm>
              <a:off x="6480175" y="2973388"/>
              <a:ext cx="73025" cy="698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Freeform 119">
              <a:extLst>
                <a:ext uri="{FF2B5EF4-FFF2-40B4-BE49-F238E27FC236}">
                  <a16:creationId xmlns:a16="http://schemas.microsoft.com/office/drawing/2014/main" xmlns="" id="{3631C079-43CA-47D7-BED4-4F72F40687A1}"/>
                </a:ext>
              </a:extLst>
            </p:cNvPr>
            <p:cNvSpPr>
              <a:spLocks/>
            </p:cNvSpPr>
            <p:nvPr/>
          </p:nvSpPr>
          <p:spPr bwMode="auto">
            <a:xfrm>
              <a:off x="6664325" y="3633788"/>
              <a:ext cx="82550" cy="82550"/>
            </a:xfrm>
            <a:custGeom>
              <a:avLst/>
              <a:gdLst/>
              <a:ahLst/>
              <a:cxnLst>
                <a:cxn ang="0">
                  <a:pos x="20" y="4"/>
                </a:cxn>
                <a:cxn ang="0">
                  <a:pos x="3" y="8"/>
                </a:cxn>
                <a:cxn ang="0">
                  <a:pos x="8" y="25"/>
                </a:cxn>
                <a:cxn ang="0">
                  <a:pos x="24" y="20"/>
                </a:cxn>
                <a:cxn ang="0">
                  <a:pos x="20" y="4"/>
                </a:cxn>
              </a:cxnLst>
              <a:rect l="0" t="0" r="r" b="b"/>
              <a:pathLst>
                <a:path w="28" h="28">
                  <a:moveTo>
                    <a:pt x="20" y="4"/>
                  </a:moveTo>
                  <a:cubicBezTo>
                    <a:pt x="14" y="0"/>
                    <a:pt x="7" y="2"/>
                    <a:pt x="3" y="8"/>
                  </a:cubicBezTo>
                  <a:cubicBezTo>
                    <a:pt x="0" y="14"/>
                    <a:pt x="2" y="21"/>
                    <a:pt x="8" y="25"/>
                  </a:cubicBezTo>
                  <a:cubicBezTo>
                    <a:pt x="14" y="28"/>
                    <a:pt x="21" y="26"/>
                    <a:pt x="24" y="20"/>
                  </a:cubicBezTo>
                  <a:cubicBezTo>
                    <a:pt x="28" y="14"/>
                    <a:pt x="26" y="7"/>
                    <a:pt x="2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Oval 120">
              <a:extLst>
                <a:ext uri="{FF2B5EF4-FFF2-40B4-BE49-F238E27FC236}">
                  <a16:creationId xmlns:a16="http://schemas.microsoft.com/office/drawing/2014/main" xmlns="" id="{90A2541D-D402-4CD2-BF81-B30FFCC06B27}"/>
                </a:ext>
              </a:extLst>
            </p:cNvPr>
            <p:cNvSpPr>
              <a:spLocks noChangeArrowheads="1"/>
            </p:cNvSpPr>
            <p:nvPr/>
          </p:nvSpPr>
          <p:spPr bwMode="auto">
            <a:xfrm>
              <a:off x="7067550" y="3533775"/>
              <a:ext cx="73025" cy="73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6" name="Freeform 63">
            <a:extLst>
              <a:ext uri="{FF2B5EF4-FFF2-40B4-BE49-F238E27FC236}">
                <a16:creationId xmlns:a16="http://schemas.microsoft.com/office/drawing/2014/main" xmlns="" id="{95B1958F-D773-4ADE-9463-B9F3198CBF8E}"/>
              </a:ext>
            </a:extLst>
          </p:cNvPr>
          <p:cNvSpPr>
            <a:spLocks noEditPoints="1"/>
          </p:cNvSpPr>
          <p:nvPr/>
        </p:nvSpPr>
        <p:spPr bwMode="auto">
          <a:xfrm rot="3952011">
            <a:off x="4159446" y="4137394"/>
            <a:ext cx="684676" cy="806861"/>
          </a:xfrm>
          <a:custGeom>
            <a:avLst/>
            <a:gdLst/>
            <a:ahLst/>
            <a:cxnLst>
              <a:cxn ang="0">
                <a:pos x="413" y="276"/>
              </a:cxn>
              <a:cxn ang="0">
                <a:pos x="375" y="294"/>
              </a:cxn>
              <a:cxn ang="0">
                <a:pos x="317" y="265"/>
              </a:cxn>
              <a:cxn ang="0">
                <a:pos x="318" y="253"/>
              </a:cxn>
              <a:cxn ang="0">
                <a:pos x="292" y="204"/>
              </a:cxn>
              <a:cxn ang="0">
                <a:pos x="329" y="99"/>
              </a:cxn>
              <a:cxn ang="0">
                <a:pos x="379" y="49"/>
              </a:cxn>
              <a:cxn ang="0">
                <a:pos x="329" y="0"/>
              </a:cxn>
              <a:cxn ang="0">
                <a:pos x="280" y="49"/>
              </a:cxn>
              <a:cxn ang="0">
                <a:pos x="305" y="92"/>
              </a:cxn>
              <a:cxn ang="0">
                <a:pos x="269" y="194"/>
              </a:cxn>
              <a:cxn ang="0">
                <a:pos x="258" y="193"/>
              </a:cxn>
              <a:cxn ang="0">
                <a:pos x="198" y="249"/>
              </a:cxn>
              <a:cxn ang="0">
                <a:pos x="96" y="273"/>
              </a:cxn>
              <a:cxn ang="0">
                <a:pos x="49" y="238"/>
              </a:cxn>
              <a:cxn ang="0">
                <a:pos x="0" y="288"/>
              </a:cxn>
              <a:cxn ang="0">
                <a:pos x="49" y="337"/>
              </a:cxn>
              <a:cxn ang="0">
                <a:pos x="98" y="298"/>
              </a:cxn>
              <a:cxn ang="0">
                <a:pos x="202" y="273"/>
              </a:cxn>
              <a:cxn ang="0">
                <a:pos x="256" y="313"/>
              </a:cxn>
              <a:cxn ang="0">
                <a:pos x="262" y="452"/>
              </a:cxn>
              <a:cxn ang="0">
                <a:pos x="236" y="495"/>
              </a:cxn>
              <a:cxn ang="0">
                <a:pos x="286" y="545"/>
              </a:cxn>
              <a:cxn ang="0">
                <a:pos x="335" y="495"/>
              </a:cxn>
              <a:cxn ang="0">
                <a:pos x="288" y="446"/>
              </a:cxn>
              <a:cxn ang="0">
                <a:pos x="281" y="308"/>
              </a:cxn>
              <a:cxn ang="0">
                <a:pos x="307" y="287"/>
              </a:cxn>
              <a:cxn ang="0">
                <a:pos x="364" y="316"/>
              </a:cxn>
              <a:cxn ang="0">
                <a:pos x="363" y="325"/>
              </a:cxn>
              <a:cxn ang="0">
                <a:pos x="413" y="375"/>
              </a:cxn>
              <a:cxn ang="0">
                <a:pos x="462" y="325"/>
              </a:cxn>
              <a:cxn ang="0">
                <a:pos x="413" y="276"/>
              </a:cxn>
              <a:cxn ang="0">
                <a:pos x="413" y="276"/>
              </a:cxn>
              <a:cxn ang="0">
                <a:pos x="413" y="276"/>
              </a:cxn>
            </a:cxnLst>
            <a:rect l="0" t="0" r="r" b="b"/>
            <a:pathLst>
              <a:path w="462" h="545">
                <a:moveTo>
                  <a:pt x="413" y="276"/>
                </a:moveTo>
                <a:cubicBezTo>
                  <a:pt x="397" y="276"/>
                  <a:pt x="384" y="283"/>
                  <a:pt x="375" y="294"/>
                </a:cubicBezTo>
                <a:cubicBezTo>
                  <a:pt x="317" y="265"/>
                  <a:pt x="317" y="265"/>
                  <a:pt x="317" y="265"/>
                </a:cubicBezTo>
                <a:cubicBezTo>
                  <a:pt x="317" y="261"/>
                  <a:pt x="318" y="257"/>
                  <a:pt x="318" y="253"/>
                </a:cubicBezTo>
                <a:cubicBezTo>
                  <a:pt x="318" y="233"/>
                  <a:pt x="308" y="215"/>
                  <a:pt x="292" y="204"/>
                </a:cubicBezTo>
                <a:cubicBezTo>
                  <a:pt x="329" y="99"/>
                  <a:pt x="329" y="99"/>
                  <a:pt x="329" y="99"/>
                </a:cubicBezTo>
                <a:cubicBezTo>
                  <a:pt x="356" y="99"/>
                  <a:pt x="379" y="77"/>
                  <a:pt x="379" y="49"/>
                </a:cubicBezTo>
                <a:cubicBezTo>
                  <a:pt x="379" y="22"/>
                  <a:pt x="356" y="0"/>
                  <a:pt x="329" y="0"/>
                </a:cubicBezTo>
                <a:cubicBezTo>
                  <a:pt x="302" y="0"/>
                  <a:pt x="280" y="22"/>
                  <a:pt x="280" y="49"/>
                </a:cubicBezTo>
                <a:cubicBezTo>
                  <a:pt x="280" y="68"/>
                  <a:pt x="290" y="84"/>
                  <a:pt x="305" y="92"/>
                </a:cubicBezTo>
                <a:cubicBezTo>
                  <a:pt x="269" y="194"/>
                  <a:pt x="269" y="194"/>
                  <a:pt x="269" y="194"/>
                </a:cubicBezTo>
                <a:cubicBezTo>
                  <a:pt x="266" y="193"/>
                  <a:pt x="262" y="193"/>
                  <a:pt x="258" y="193"/>
                </a:cubicBezTo>
                <a:cubicBezTo>
                  <a:pt x="226" y="193"/>
                  <a:pt x="200" y="218"/>
                  <a:pt x="198" y="249"/>
                </a:cubicBezTo>
                <a:cubicBezTo>
                  <a:pt x="96" y="273"/>
                  <a:pt x="96" y="273"/>
                  <a:pt x="96" y="273"/>
                </a:cubicBezTo>
                <a:cubicBezTo>
                  <a:pt x="90" y="253"/>
                  <a:pt x="72" y="238"/>
                  <a:pt x="49" y="238"/>
                </a:cubicBezTo>
                <a:cubicBezTo>
                  <a:pt x="22" y="238"/>
                  <a:pt x="0" y="260"/>
                  <a:pt x="0" y="288"/>
                </a:cubicBezTo>
                <a:cubicBezTo>
                  <a:pt x="0" y="315"/>
                  <a:pt x="22" y="337"/>
                  <a:pt x="49" y="337"/>
                </a:cubicBezTo>
                <a:cubicBezTo>
                  <a:pt x="73" y="337"/>
                  <a:pt x="93" y="320"/>
                  <a:pt x="98" y="298"/>
                </a:cubicBezTo>
                <a:cubicBezTo>
                  <a:pt x="202" y="273"/>
                  <a:pt x="202" y="273"/>
                  <a:pt x="202" y="273"/>
                </a:cubicBezTo>
                <a:cubicBezTo>
                  <a:pt x="210" y="296"/>
                  <a:pt x="231" y="312"/>
                  <a:pt x="256" y="313"/>
                </a:cubicBezTo>
                <a:cubicBezTo>
                  <a:pt x="262" y="452"/>
                  <a:pt x="262" y="452"/>
                  <a:pt x="262" y="452"/>
                </a:cubicBezTo>
                <a:cubicBezTo>
                  <a:pt x="247" y="460"/>
                  <a:pt x="236" y="476"/>
                  <a:pt x="236" y="495"/>
                </a:cubicBezTo>
                <a:cubicBezTo>
                  <a:pt x="236" y="522"/>
                  <a:pt x="259" y="545"/>
                  <a:pt x="286" y="545"/>
                </a:cubicBezTo>
                <a:cubicBezTo>
                  <a:pt x="313" y="545"/>
                  <a:pt x="335" y="522"/>
                  <a:pt x="335" y="495"/>
                </a:cubicBezTo>
                <a:cubicBezTo>
                  <a:pt x="335" y="468"/>
                  <a:pt x="314" y="447"/>
                  <a:pt x="288" y="446"/>
                </a:cubicBezTo>
                <a:cubicBezTo>
                  <a:pt x="281" y="308"/>
                  <a:pt x="281" y="308"/>
                  <a:pt x="281" y="308"/>
                </a:cubicBezTo>
                <a:cubicBezTo>
                  <a:pt x="292" y="304"/>
                  <a:pt x="301" y="296"/>
                  <a:pt x="307" y="287"/>
                </a:cubicBezTo>
                <a:cubicBezTo>
                  <a:pt x="364" y="316"/>
                  <a:pt x="364" y="316"/>
                  <a:pt x="364" y="316"/>
                </a:cubicBezTo>
                <a:cubicBezTo>
                  <a:pt x="364" y="319"/>
                  <a:pt x="363" y="322"/>
                  <a:pt x="363" y="325"/>
                </a:cubicBezTo>
                <a:cubicBezTo>
                  <a:pt x="363" y="352"/>
                  <a:pt x="385" y="375"/>
                  <a:pt x="413" y="375"/>
                </a:cubicBezTo>
                <a:cubicBezTo>
                  <a:pt x="440" y="375"/>
                  <a:pt x="462" y="352"/>
                  <a:pt x="462" y="325"/>
                </a:cubicBezTo>
                <a:cubicBezTo>
                  <a:pt x="462" y="298"/>
                  <a:pt x="440" y="276"/>
                  <a:pt x="413" y="276"/>
                </a:cubicBezTo>
                <a:close/>
                <a:moveTo>
                  <a:pt x="413" y="276"/>
                </a:moveTo>
                <a:cubicBezTo>
                  <a:pt x="413" y="276"/>
                  <a:pt x="413" y="276"/>
                  <a:pt x="413" y="276"/>
                </a:cubicBezTo>
              </a:path>
            </a:pathLst>
          </a:custGeom>
          <a:solidFill>
            <a:srgbClr val="317B9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97" name="Picture 96">
            <a:extLst>
              <a:ext uri="{FF2B5EF4-FFF2-40B4-BE49-F238E27FC236}">
                <a16:creationId xmlns:a16="http://schemas.microsoft.com/office/drawing/2014/main" xmlns="" id="{41871123-2DF1-4F0D-90D9-E4688D3A8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0485" y="0"/>
            <a:ext cx="646232" cy="1194920"/>
          </a:xfrm>
          <a:prstGeom prst="rect">
            <a:avLst/>
          </a:prstGeom>
        </p:spPr>
      </p:pic>
      <p:sp>
        <p:nvSpPr>
          <p:cNvPr id="2" name="Rectangle 1">
            <a:extLst>
              <a:ext uri="{FF2B5EF4-FFF2-40B4-BE49-F238E27FC236}">
                <a16:creationId xmlns:a16="http://schemas.microsoft.com/office/drawing/2014/main" xmlns="" id="{227E1914-1D69-43A2-816F-413E193D460D}"/>
              </a:ext>
            </a:extLst>
          </p:cNvPr>
          <p:cNvSpPr/>
          <p:nvPr/>
        </p:nvSpPr>
        <p:spPr>
          <a:xfrm>
            <a:off x="5757351" y="5300929"/>
            <a:ext cx="5570756" cy="400110"/>
          </a:xfrm>
          <a:prstGeom prst="rect">
            <a:avLst/>
          </a:prstGeom>
        </p:spPr>
        <p:txBody>
          <a:bodyPr wrap="none">
            <a:spAutoFit/>
          </a:bodyPr>
          <a:lstStyle/>
          <a:p>
            <a:r>
              <a:rPr lang="zh-CN" altLang="en-US" sz="2000" b="1" dirty="0">
                <a:solidFill>
                  <a:schemeClr val="tx1">
                    <a:lumMod val="65000"/>
                    <a:lumOff val="35000"/>
                  </a:schemeClr>
                </a:solidFill>
                <a:latin typeface="Arial" panose="020B0604020202020204" pitchFamily="34" charset="0"/>
                <a:ea typeface="微软雅黑" panose="020B0503020204020204" charset="-122"/>
                <a:cs typeface="+mn-ea"/>
              </a:rPr>
              <a:t>肝脏每三分钟通过门静脉吸收肠道中的水分一次</a:t>
            </a:r>
            <a:endParaRPr lang="en-SG" sz="2000" b="1" dirty="0">
              <a:solidFill>
                <a:schemeClr val="tx1">
                  <a:lumMod val="65000"/>
                  <a:lumOff val="35000"/>
                </a:schemeClr>
              </a:solidFill>
              <a:latin typeface="Arial" panose="020B0604020202020204" pitchFamily="34" charset="0"/>
              <a:ea typeface="微软雅黑" panose="020B0503020204020204" charset="-122"/>
              <a:cs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29233"/>
          <a:stretch/>
        </p:blipFill>
        <p:spPr>
          <a:xfrm>
            <a:off x="0" y="0"/>
            <a:ext cx="12191999" cy="4496136"/>
          </a:xfrm>
          <a:prstGeom prst="rect">
            <a:avLst/>
          </a:prstGeom>
        </p:spPr>
      </p:pic>
      <p:sp>
        <p:nvSpPr>
          <p:cNvPr id="13" name="Freeform 168"/>
          <p:cNvSpPr>
            <a:spLocks noEditPoints="1"/>
          </p:cNvSpPr>
          <p:nvPr/>
        </p:nvSpPr>
        <p:spPr bwMode="auto">
          <a:xfrm>
            <a:off x="4735744" y="3834664"/>
            <a:ext cx="642606" cy="661472"/>
          </a:xfrm>
          <a:custGeom>
            <a:avLst/>
            <a:gdLst>
              <a:gd name="T0" fmla="*/ 5 w 96"/>
              <a:gd name="T1" fmla="*/ 42 h 99"/>
              <a:gd name="T2" fmla="*/ 74 w 96"/>
              <a:gd name="T3" fmla="*/ 42 h 99"/>
              <a:gd name="T4" fmla="*/ 77 w 96"/>
              <a:gd name="T5" fmla="*/ 41 h 99"/>
              <a:gd name="T6" fmla="*/ 91 w 96"/>
              <a:gd name="T7" fmla="*/ 47 h 99"/>
              <a:gd name="T8" fmla="*/ 96 w 96"/>
              <a:gd name="T9" fmla="*/ 60 h 99"/>
              <a:gd name="T10" fmla="*/ 91 w 96"/>
              <a:gd name="T11" fmla="*/ 73 h 99"/>
              <a:gd name="T12" fmla="*/ 77 w 96"/>
              <a:gd name="T13" fmla="*/ 78 h 99"/>
              <a:gd name="T14" fmla="*/ 68 w 96"/>
              <a:gd name="T15" fmla="*/ 76 h 99"/>
              <a:gd name="T16" fmla="*/ 62 w 96"/>
              <a:gd name="T17" fmla="*/ 85 h 99"/>
              <a:gd name="T18" fmla="*/ 67 w 96"/>
              <a:gd name="T19" fmla="*/ 85 h 99"/>
              <a:gd name="T20" fmla="*/ 84 w 96"/>
              <a:gd name="T21" fmla="*/ 85 h 99"/>
              <a:gd name="T22" fmla="*/ 71 w 96"/>
              <a:gd name="T23" fmla="*/ 99 h 99"/>
              <a:gd name="T24" fmla="*/ 17 w 96"/>
              <a:gd name="T25" fmla="*/ 99 h 99"/>
              <a:gd name="T26" fmla="*/ 12 w 96"/>
              <a:gd name="T27" fmla="*/ 99 h 99"/>
              <a:gd name="T28" fmla="*/ 0 w 96"/>
              <a:gd name="T29" fmla="*/ 85 h 99"/>
              <a:gd name="T30" fmla="*/ 17 w 96"/>
              <a:gd name="T31" fmla="*/ 85 h 99"/>
              <a:gd name="T32" fmla="*/ 21 w 96"/>
              <a:gd name="T33" fmla="*/ 85 h 99"/>
              <a:gd name="T34" fmla="*/ 5 w 96"/>
              <a:gd name="T35" fmla="*/ 42 h 99"/>
              <a:gd name="T36" fmla="*/ 56 w 96"/>
              <a:gd name="T37" fmla="*/ 36 h 99"/>
              <a:gd name="T38" fmla="*/ 55 w 96"/>
              <a:gd name="T39" fmla="*/ 6 h 99"/>
              <a:gd name="T40" fmla="*/ 56 w 96"/>
              <a:gd name="T41" fmla="*/ 36 h 99"/>
              <a:gd name="T42" fmla="*/ 43 w 96"/>
              <a:gd name="T43" fmla="*/ 30 h 99"/>
              <a:gd name="T44" fmla="*/ 42 w 96"/>
              <a:gd name="T45" fmla="*/ 0 h 99"/>
              <a:gd name="T46" fmla="*/ 43 w 96"/>
              <a:gd name="T47" fmla="*/ 30 h 99"/>
              <a:gd name="T48" fmla="*/ 30 w 96"/>
              <a:gd name="T49" fmla="*/ 34 h 99"/>
              <a:gd name="T50" fmla="*/ 29 w 96"/>
              <a:gd name="T51" fmla="*/ 4 h 99"/>
              <a:gd name="T52" fmla="*/ 30 w 96"/>
              <a:gd name="T53" fmla="*/ 34 h 99"/>
              <a:gd name="T54" fmla="*/ 15 w 96"/>
              <a:gd name="T55" fmla="*/ 53 h 99"/>
              <a:gd name="T56" fmla="*/ 26 w 96"/>
              <a:gd name="T57" fmla="*/ 80 h 99"/>
              <a:gd name="T58" fmla="*/ 33 w 96"/>
              <a:gd name="T59" fmla="*/ 75 h 99"/>
              <a:gd name="T60" fmla="*/ 24 w 96"/>
              <a:gd name="T61" fmla="*/ 52 h 99"/>
              <a:gd name="T62" fmla="*/ 15 w 96"/>
              <a:gd name="T63" fmla="*/ 53 h 99"/>
              <a:gd name="T64" fmla="*/ 77 w 96"/>
              <a:gd name="T65" fmla="*/ 50 h 99"/>
              <a:gd name="T66" fmla="*/ 72 w 96"/>
              <a:gd name="T67" fmla="*/ 68 h 99"/>
              <a:gd name="T68" fmla="*/ 77 w 96"/>
              <a:gd name="T69" fmla="*/ 70 h 99"/>
              <a:gd name="T70" fmla="*/ 84 w 96"/>
              <a:gd name="T71" fmla="*/ 67 h 99"/>
              <a:gd name="T72" fmla="*/ 87 w 96"/>
              <a:gd name="T73" fmla="*/ 60 h 99"/>
              <a:gd name="T74" fmla="*/ 84 w 96"/>
              <a:gd name="T75" fmla="*/ 53 h 99"/>
              <a:gd name="T76" fmla="*/ 77 w 96"/>
              <a:gd name="T77" fmla="*/ 50 h 99"/>
              <a:gd name="T78" fmla="*/ 77 w 96"/>
              <a:gd name="T79"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99">
                <a:moveTo>
                  <a:pt x="5" y="42"/>
                </a:moveTo>
                <a:cubicBezTo>
                  <a:pt x="28" y="42"/>
                  <a:pt x="51" y="42"/>
                  <a:pt x="74" y="42"/>
                </a:cubicBezTo>
                <a:cubicBezTo>
                  <a:pt x="75" y="41"/>
                  <a:pt x="76" y="41"/>
                  <a:pt x="77" y="41"/>
                </a:cubicBezTo>
                <a:cubicBezTo>
                  <a:pt x="83" y="41"/>
                  <a:pt x="87" y="43"/>
                  <a:pt x="91" y="47"/>
                </a:cubicBezTo>
                <a:cubicBezTo>
                  <a:pt x="94" y="50"/>
                  <a:pt x="96" y="55"/>
                  <a:pt x="96" y="60"/>
                </a:cubicBezTo>
                <a:cubicBezTo>
                  <a:pt x="96" y="65"/>
                  <a:pt x="94" y="70"/>
                  <a:pt x="91" y="73"/>
                </a:cubicBezTo>
                <a:cubicBezTo>
                  <a:pt x="87" y="76"/>
                  <a:pt x="83" y="78"/>
                  <a:pt x="77" y="78"/>
                </a:cubicBezTo>
                <a:cubicBezTo>
                  <a:pt x="74" y="78"/>
                  <a:pt x="71" y="78"/>
                  <a:pt x="68" y="76"/>
                </a:cubicBezTo>
                <a:cubicBezTo>
                  <a:pt x="67" y="79"/>
                  <a:pt x="65" y="82"/>
                  <a:pt x="62" y="85"/>
                </a:cubicBezTo>
                <a:cubicBezTo>
                  <a:pt x="67" y="85"/>
                  <a:pt x="67" y="85"/>
                  <a:pt x="67" y="85"/>
                </a:cubicBezTo>
                <a:cubicBezTo>
                  <a:pt x="84" y="85"/>
                  <a:pt x="84" y="85"/>
                  <a:pt x="84" y="85"/>
                </a:cubicBezTo>
                <a:cubicBezTo>
                  <a:pt x="71" y="99"/>
                  <a:pt x="71" y="99"/>
                  <a:pt x="71" y="99"/>
                </a:cubicBezTo>
                <a:cubicBezTo>
                  <a:pt x="17" y="99"/>
                  <a:pt x="17" y="99"/>
                  <a:pt x="17" y="99"/>
                </a:cubicBezTo>
                <a:cubicBezTo>
                  <a:pt x="12" y="99"/>
                  <a:pt x="12" y="99"/>
                  <a:pt x="12" y="99"/>
                </a:cubicBezTo>
                <a:cubicBezTo>
                  <a:pt x="0" y="85"/>
                  <a:pt x="0" y="85"/>
                  <a:pt x="0" y="85"/>
                </a:cubicBezTo>
                <a:cubicBezTo>
                  <a:pt x="17" y="85"/>
                  <a:pt x="17" y="85"/>
                  <a:pt x="17" y="85"/>
                </a:cubicBezTo>
                <a:cubicBezTo>
                  <a:pt x="21" y="85"/>
                  <a:pt x="21" y="85"/>
                  <a:pt x="21" y="85"/>
                </a:cubicBezTo>
                <a:cubicBezTo>
                  <a:pt x="11" y="72"/>
                  <a:pt x="6" y="58"/>
                  <a:pt x="5" y="42"/>
                </a:cubicBezTo>
                <a:close/>
                <a:moveTo>
                  <a:pt x="56" y="36"/>
                </a:moveTo>
                <a:cubicBezTo>
                  <a:pt x="42" y="15"/>
                  <a:pt x="59" y="19"/>
                  <a:pt x="55" y="6"/>
                </a:cubicBezTo>
                <a:cubicBezTo>
                  <a:pt x="64" y="18"/>
                  <a:pt x="50" y="19"/>
                  <a:pt x="56" y="36"/>
                </a:cubicBezTo>
                <a:close/>
                <a:moveTo>
                  <a:pt x="43" y="30"/>
                </a:moveTo>
                <a:cubicBezTo>
                  <a:pt x="37" y="13"/>
                  <a:pt x="51" y="12"/>
                  <a:pt x="42" y="0"/>
                </a:cubicBezTo>
                <a:cubicBezTo>
                  <a:pt x="46" y="14"/>
                  <a:pt x="29" y="10"/>
                  <a:pt x="43" y="30"/>
                </a:cubicBezTo>
                <a:close/>
                <a:moveTo>
                  <a:pt x="30" y="34"/>
                </a:moveTo>
                <a:cubicBezTo>
                  <a:pt x="16" y="14"/>
                  <a:pt x="33" y="18"/>
                  <a:pt x="29" y="4"/>
                </a:cubicBezTo>
                <a:cubicBezTo>
                  <a:pt x="38" y="17"/>
                  <a:pt x="24" y="17"/>
                  <a:pt x="30" y="34"/>
                </a:cubicBezTo>
                <a:close/>
                <a:moveTo>
                  <a:pt x="15" y="53"/>
                </a:moveTo>
                <a:cubicBezTo>
                  <a:pt x="17" y="62"/>
                  <a:pt x="21" y="72"/>
                  <a:pt x="26" y="80"/>
                </a:cubicBezTo>
                <a:cubicBezTo>
                  <a:pt x="33" y="75"/>
                  <a:pt x="33" y="75"/>
                  <a:pt x="33" y="75"/>
                </a:cubicBezTo>
                <a:cubicBezTo>
                  <a:pt x="29" y="68"/>
                  <a:pt x="25" y="59"/>
                  <a:pt x="24" y="52"/>
                </a:cubicBezTo>
                <a:cubicBezTo>
                  <a:pt x="15" y="53"/>
                  <a:pt x="15" y="53"/>
                  <a:pt x="15" y="53"/>
                </a:cubicBezTo>
                <a:close/>
                <a:moveTo>
                  <a:pt x="77" y="50"/>
                </a:moveTo>
                <a:cubicBezTo>
                  <a:pt x="76" y="56"/>
                  <a:pt x="74" y="62"/>
                  <a:pt x="72" y="68"/>
                </a:cubicBezTo>
                <a:cubicBezTo>
                  <a:pt x="74" y="69"/>
                  <a:pt x="75" y="70"/>
                  <a:pt x="77" y="70"/>
                </a:cubicBezTo>
                <a:cubicBezTo>
                  <a:pt x="80" y="70"/>
                  <a:pt x="83" y="69"/>
                  <a:pt x="84" y="67"/>
                </a:cubicBezTo>
                <a:cubicBezTo>
                  <a:pt x="86" y="65"/>
                  <a:pt x="87" y="63"/>
                  <a:pt x="87" y="60"/>
                </a:cubicBezTo>
                <a:cubicBezTo>
                  <a:pt x="87" y="57"/>
                  <a:pt x="86" y="55"/>
                  <a:pt x="84" y="53"/>
                </a:cubicBezTo>
                <a:cubicBezTo>
                  <a:pt x="83" y="51"/>
                  <a:pt x="80" y="50"/>
                  <a:pt x="77" y="50"/>
                </a:cubicBezTo>
                <a:cubicBezTo>
                  <a:pt x="77" y="50"/>
                  <a:pt x="77" y="50"/>
                  <a:pt x="77" y="50"/>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sz="1900">
              <a:solidFill>
                <a:schemeClr val="bg1"/>
              </a:solidFill>
            </a:endParaRPr>
          </a:p>
        </p:txBody>
      </p:sp>
      <p:sp>
        <p:nvSpPr>
          <p:cNvPr id="14" name="TextBox 13"/>
          <p:cNvSpPr txBox="1"/>
          <p:nvPr/>
        </p:nvSpPr>
        <p:spPr>
          <a:xfrm>
            <a:off x="754099" y="4512826"/>
            <a:ext cx="9417945" cy="1938982"/>
          </a:xfrm>
          <a:prstGeom prst="rect">
            <a:avLst/>
          </a:prstGeom>
          <a:noFill/>
        </p:spPr>
        <p:txBody>
          <a:bodyPr wrap="none" lIns="91431" tIns="45715" rIns="91431" bIns="45715">
            <a:spAutoFit/>
          </a:bodyPr>
          <a:lstStyle/>
          <a:p>
            <a:pPr fontAlgn="base">
              <a:lnSpc>
                <a:spcPct val="150000"/>
              </a:lnSpc>
              <a:spcBef>
                <a:spcPct val="0"/>
              </a:spcBef>
              <a:spcAft>
                <a:spcPct val="0"/>
              </a:spcAft>
              <a:buFont typeface="Arial" panose="020B0604020202020204" pitchFamily="34" charset="0"/>
              <a:buNone/>
              <a:defRPr/>
            </a:pPr>
            <a:r>
              <a:rPr lang="zh-CN" altLang="en-US" sz="4000" b="1" dirty="0">
                <a:solidFill>
                  <a:srgbClr val="4C86AE"/>
                </a:solidFill>
                <a:latin typeface="微软雅黑" panose="020B0503020204020204" charset="-122"/>
                <a:ea typeface="微软雅黑" panose="020B0503020204020204" charset="-122"/>
              </a:rPr>
              <a:t>人体</a:t>
            </a:r>
            <a:r>
              <a:rPr lang="en-US" altLang="zh-CN" sz="4000" b="1" dirty="0">
                <a:solidFill>
                  <a:srgbClr val="4C86AE"/>
                </a:solidFill>
                <a:latin typeface="微软雅黑" panose="020B0503020204020204" charset="-122"/>
                <a:ea typeface="微软雅黑" panose="020B0503020204020204" charset="-122"/>
              </a:rPr>
              <a:t>70%</a:t>
            </a:r>
            <a:r>
              <a:rPr lang="zh-CN" altLang="en-US" sz="4000" b="1" dirty="0">
                <a:solidFill>
                  <a:srgbClr val="4C86AE"/>
                </a:solidFill>
                <a:latin typeface="微软雅黑" panose="020B0503020204020204" charset="-122"/>
                <a:ea typeface="微软雅黑" panose="020B0503020204020204" charset="-122"/>
              </a:rPr>
              <a:t>的免疫力来自肠道</a:t>
            </a:r>
            <a:endParaRPr lang="en-US" altLang="zh-CN" sz="4000" b="1" dirty="0">
              <a:solidFill>
                <a:srgbClr val="4C86AE"/>
              </a:solidFill>
              <a:latin typeface="微软雅黑" panose="020B0503020204020204" charset="-122"/>
              <a:ea typeface="微软雅黑" panose="020B0503020204020204" charset="-122"/>
            </a:endParaRPr>
          </a:p>
          <a:p>
            <a:pPr fontAlgn="base">
              <a:lnSpc>
                <a:spcPct val="150000"/>
              </a:lnSpc>
              <a:spcBef>
                <a:spcPct val="0"/>
              </a:spcBef>
              <a:spcAft>
                <a:spcPct val="0"/>
              </a:spcAft>
              <a:buFont typeface="Arial" panose="020B0604020202020204" pitchFamily="34" charset="0"/>
              <a:buNone/>
              <a:defRPr/>
            </a:pPr>
            <a:r>
              <a:rPr lang="zh-CN" altLang="en-US" sz="4000" b="1" dirty="0">
                <a:solidFill>
                  <a:srgbClr val="4C86AE"/>
                </a:solidFill>
                <a:latin typeface="微软雅黑" panose="020B0503020204020204" charset="-122"/>
                <a:ea typeface="微软雅黑" panose="020B0503020204020204" charset="-122"/>
              </a:rPr>
              <a:t>肠道是人体最大的免疫器官、是第二大脑</a:t>
            </a:r>
          </a:p>
        </p:txBody>
      </p:sp>
      <p:pic>
        <p:nvPicPr>
          <p:cNvPr id="16" name="Picture 15">
            <a:extLst>
              <a:ext uri="{FF2B5EF4-FFF2-40B4-BE49-F238E27FC236}">
                <a16:creationId xmlns:a16="http://schemas.microsoft.com/office/drawing/2014/main" xmlns="" id="{B4ADC2B3-39D1-4B95-9A6C-5D8981CFC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5470" y="0"/>
            <a:ext cx="646232" cy="1194920"/>
          </a:xfrm>
          <a:prstGeom prst="rect">
            <a:avLst/>
          </a:prstGeom>
        </p:spPr>
      </p:pic>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r="1274" b="6592"/>
          <a:stretch/>
        </p:blipFill>
        <p:spPr>
          <a:xfrm>
            <a:off x="5729466" y="1724624"/>
            <a:ext cx="4953967" cy="2771511"/>
          </a:xfrm>
          <a:prstGeom prst="rect">
            <a:avLst/>
          </a:prstGeom>
        </p:spPr>
      </p:pic>
      <p:grpSp>
        <p:nvGrpSpPr>
          <p:cNvPr id="17" name="组合 7"/>
          <p:cNvGrpSpPr/>
          <p:nvPr/>
        </p:nvGrpSpPr>
        <p:grpSpPr>
          <a:xfrm>
            <a:off x="7758112" y="4019036"/>
            <a:ext cx="1633322" cy="1633913"/>
            <a:chOff x="1399488" y="1373932"/>
            <a:chExt cx="1225151" cy="1225151"/>
          </a:xfrm>
        </p:grpSpPr>
        <p:sp>
          <p:nvSpPr>
            <p:cNvPr id="18" name="椭圆 17"/>
            <p:cNvSpPr/>
            <p:nvPr/>
          </p:nvSpPr>
          <p:spPr>
            <a:xfrm>
              <a:off x="1399488" y="1373932"/>
              <a:ext cx="1225151" cy="1225151"/>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4C86AE"/>
                </a:solidFill>
                <a:latin typeface="Impact" panose="020B0806030902050204" pitchFamily="34" charset="0"/>
              </a:endParaRPr>
            </a:p>
          </p:txBody>
        </p:sp>
        <p:sp>
          <p:nvSpPr>
            <p:cNvPr id="19" name="矩形 18"/>
            <p:cNvSpPr/>
            <p:nvPr/>
          </p:nvSpPr>
          <p:spPr>
            <a:xfrm>
              <a:off x="1423364" y="1744189"/>
              <a:ext cx="1177398" cy="484636"/>
            </a:xfrm>
            <a:prstGeom prst="rect">
              <a:avLst/>
            </a:prstGeom>
          </p:spPr>
          <p:txBody>
            <a:bodyPr wrap="none">
              <a:spAutoFit/>
            </a:bodyPr>
            <a:lstStyle/>
            <a:p>
              <a:pPr algn="ctr"/>
              <a:r>
                <a:rPr lang="zh-CN" altLang="en-US" sz="3600" b="1">
                  <a:solidFill>
                    <a:srgbClr val="C00000"/>
                  </a:solidFill>
                  <a:latin typeface="Impact" panose="020B0806030902050204" pitchFamily="34" charset="0"/>
                </a:rPr>
                <a:t>免疫力</a:t>
              </a:r>
              <a:endParaRPr lang="zh-CN" altLang="en-US" sz="3600" b="1" dirty="0">
                <a:solidFill>
                  <a:srgbClr val="C00000"/>
                </a:solidFill>
                <a:latin typeface="Impact" panose="020B0806030902050204" pitchFamily="34" charset="0"/>
              </a:endParaRPr>
            </a:p>
          </p:txBody>
        </p:sp>
      </p:grpSp>
    </p:spTree>
    <p:extLst>
      <p:ext uri="{BB962C8B-B14F-4D97-AF65-F5344CB8AC3E}">
        <p14:creationId xmlns:p14="http://schemas.microsoft.com/office/powerpoint/2010/main" val="288908963"/>
      </p:ext>
    </p:extLst>
  </p:cSld>
  <p:clrMapOvr>
    <a:masterClrMapping/>
  </p:clrMapOvr>
  <mc:AlternateContent xmlns:mc="http://schemas.openxmlformats.org/markup-compatibility/2006">
    <mc:Choice xmlns:p14="http://schemas.microsoft.com/office/powerpoint/2010/main" Requires="p14">
      <p:transition spd="slow" p14:dur="900" advTm="3000">
        <p14:warp dir="in"/>
      </p:transition>
    </mc:Choice>
    <mc:Fallback>
      <p:transition spd="slow" advTm="3000">
        <p:fade/>
      </p:transition>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自定义 9">
      <a:dk1>
        <a:srgbClr val="000000"/>
      </a:dk1>
      <a:lt1>
        <a:srgbClr val="FFFFFF"/>
      </a:lt1>
      <a:dk2>
        <a:srgbClr val="5E5E5E"/>
      </a:dk2>
      <a:lt2>
        <a:srgbClr val="DDDDDD"/>
      </a:lt2>
      <a:accent1>
        <a:srgbClr val="0070C0"/>
      </a:accent1>
      <a:accent2>
        <a:srgbClr val="00B0F0"/>
      </a:accent2>
      <a:accent3>
        <a:srgbClr val="F69200"/>
      </a:accent3>
      <a:accent4>
        <a:srgbClr val="92D050"/>
      </a:accent4>
      <a:accent5>
        <a:srgbClr val="FF0000"/>
      </a:accent5>
      <a:accent6>
        <a:srgbClr val="C00000"/>
      </a:accent6>
      <a:hlink>
        <a:srgbClr val="0070C0"/>
      </a:hlink>
      <a:folHlink>
        <a:srgbClr val="7030A0"/>
      </a:folHlink>
    </a:clrScheme>
    <a:fontScheme name="3icnitvz">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53377AA6-3700-4630-BF44-503E0EB04B1E}" vid="{10A04E07-C3FA-4821-B5FF-4AA0F983F87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9">
    <a:dk1>
      <a:srgbClr val="000000"/>
    </a:dk1>
    <a:lt1>
      <a:srgbClr val="FFFFFF"/>
    </a:lt1>
    <a:dk2>
      <a:srgbClr val="5E5E5E"/>
    </a:dk2>
    <a:lt2>
      <a:srgbClr val="DDDDDD"/>
    </a:lt2>
    <a:accent1>
      <a:srgbClr val="0070C0"/>
    </a:accent1>
    <a:accent2>
      <a:srgbClr val="00B0F0"/>
    </a:accent2>
    <a:accent3>
      <a:srgbClr val="F69200"/>
    </a:accent3>
    <a:accent4>
      <a:srgbClr val="92D050"/>
    </a:accent4>
    <a:accent5>
      <a:srgbClr val="FF0000"/>
    </a:accent5>
    <a:accent6>
      <a:srgbClr val="C00000"/>
    </a:accent6>
    <a:hlink>
      <a:srgbClr val="0070C0"/>
    </a:hlink>
    <a:folHlink>
      <a:srgbClr val="7030A0"/>
    </a:folHlink>
  </a:clrScheme>
</a:themeOverride>
</file>

<file path=docProps/app.xml><?xml version="1.0" encoding="utf-8"?>
<Properties xmlns="http://schemas.openxmlformats.org/officeDocument/2006/extended-properties" xmlns:vt="http://schemas.openxmlformats.org/officeDocument/2006/docPropsVTypes">
  <Template/>
  <TotalTime>1860</TotalTime>
  <Words>1531</Words>
  <Application>Microsoft Macintosh PowerPoint</Application>
  <PresentationFormat>宽屏</PresentationFormat>
  <Paragraphs>208</Paragraphs>
  <Slides>25</Slides>
  <Notes>18</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Calibri</vt:lpstr>
      <vt:lpstr>Calibri Light</vt:lpstr>
      <vt:lpstr>DengXian</vt:lpstr>
      <vt:lpstr>Helvetica</vt:lpstr>
      <vt:lpstr>Impact</vt:lpstr>
      <vt:lpstr>Microsoft JhengHei</vt:lpstr>
      <vt:lpstr>Microsoft JhengHei Light</vt:lpstr>
      <vt:lpstr>MicrosoftYaHei</vt:lpstr>
      <vt:lpstr>Segoe UI Semilight</vt:lpstr>
      <vt:lpstr>Times New Roman</vt:lpstr>
      <vt:lpstr>Wingdings</vt:lpstr>
      <vt:lpstr>宋体</vt:lpstr>
      <vt:lpstr>微软雅黑</vt:lpstr>
      <vt:lpstr>微软雅黑 Light</vt:lpstr>
      <vt:lpstr>Arial</vt:lpstr>
      <vt:lpstr>Theme1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lastModifiedBy>276966276@qq.com</cp:lastModifiedBy>
  <cp:revision>176</cp:revision>
  <dcterms:created xsi:type="dcterms:W3CDTF">2017-03-12T05:14:00Z</dcterms:created>
  <dcterms:modified xsi:type="dcterms:W3CDTF">2021-08-05T05:27:46Z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